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57" r:id="rId3"/>
    <p:sldId id="390" r:id="rId4"/>
    <p:sldId id="386" r:id="rId5"/>
    <p:sldId id="388" r:id="rId6"/>
    <p:sldId id="389" r:id="rId7"/>
    <p:sldId id="391" r:id="rId8"/>
    <p:sldId id="400" r:id="rId9"/>
    <p:sldId id="397" r:id="rId10"/>
    <p:sldId id="392" r:id="rId11"/>
    <p:sldId id="393" r:id="rId12"/>
    <p:sldId id="401" r:id="rId13"/>
    <p:sldId id="402" r:id="rId14"/>
    <p:sldId id="394" r:id="rId15"/>
    <p:sldId id="395" r:id="rId16"/>
    <p:sldId id="403" r:id="rId17"/>
    <p:sldId id="396" r:id="rId18"/>
    <p:sldId id="398" r:id="rId19"/>
    <p:sldId id="404" r:id="rId20"/>
    <p:sldId id="399" r:id="rId21"/>
    <p:sldId id="405" r:id="rId22"/>
    <p:sldId id="406" r:id="rId23"/>
    <p:sldId id="349"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7" r:id="rId44"/>
    <p:sldId id="426" r:id="rId45"/>
    <p:sldId id="428" r:id="rId46"/>
    <p:sldId id="429" r:id="rId47"/>
    <p:sldId id="430" r:id="rId48"/>
    <p:sldId id="431" r:id="rId49"/>
    <p:sldId id="432"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02" autoAdjust="0"/>
    <p:restoredTop sz="94654" autoAdjust="0"/>
  </p:normalViewPr>
  <p:slideViewPr>
    <p:cSldViewPr>
      <p:cViewPr>
        <p:scale>
          <a:sx n="60" d="100"/>
          <a:sy n="60" d="100"/>
        </p:scale>
        <p:origin x="-165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D2D2A-6EF5-4C0E-AFF0-04C387121BDA}" type="datetimeFigureOut">
              <a:rPr lang="ru-RU" smtClean="0"/>
              <a:pPr/>
              <a:t>15.05.2015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16458B-0875-4DE9-81A8-0E1CC5F4C39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316458B-0875-4DE9-81A8-0E1CC5F4C391}"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88C87AF-FAFF-4C02-BFBB-DA4F3E031F42}"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88C87AF-FAFF-4C02-BFBB-DA4F3E031F42}" type="slidenum">
              <a:rPr lang="ru-RU" smtClean="0"/>
              <a:pPr/>
              <a:t>4</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88C87AF-FAFF-4C02-BFBB-DA4F3E031F42}"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arsite.ru/index/gorod_geroj_smolensk/0-69"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ru.wikipedia.org/wiki/%D0%93%D0%BE%D1%80%D0%BE%D0%B4-%D0%B3%D0%B5%D1%80%D0%BE%D0%B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ru.wikipedia.org/wiki/%D0%A4%D0%B0%D0%B9%D0%BB:%D0%92%D0%9F_%D0%90%D0%B4%D0%B6%D0%B8%D0%BC%D1%83%D1%88%D0%BA%D0%B0%D0%B9.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43042" y="357166"/>
            <a:ext cx="6217921" cy="1200329"/>
          </a:xfrm>
          <a:prstGeom prst="rect">
            <a:avLst/>
          </a:prstGeom>
          <a:solidFill>
            <a:schemeClr val="accent2"/>
          </a:solidFill>
        </p:spPr>
        <p:txBody>
          <a:bodyPr wrap="none" lIns="91440" tIns="45720" rIns="91440" bIns="45720">
            <a:spAutoFit/>
            <a:scene3d>
              <a:camera prst="orthographicFront"/>
              <a:lightRig rig="soft" dir="t">
                <a:rot lat="0" lon="0" rev="10800000"/>
              </a:lightRig>
            </a:scene3d>
            <a:sp3d extrusionH="57150">
              <a:bevelT w="27940" h="12700" prst="softRound"/>
              <a:contourClr>
                <a:srgbClr val="DDDDDD"/>
              </a:contourClr>
            </a:sp3d>
          </a:bodyPr>
          <a:lstStyle/>
          <a:p>
            <a:pPr algn="ctr"/>
            <a:r>
              <a:rPr lang="ru-RU" sz="7200" b="1" spc="150" dirty="0" smtClean="0">
                <a:ln w="11430"/>
                <a:solidFill>
                  <a:srgbClr val="F8F8F8"/>
                </a:solidFill>
                <a:effectLst>
                  <a:outerShdw blurRad="50800" dist="38100" algn="l" rotWithShape="0">
                    <a:prstClr val="black">
                      <a:alpha val="40000"/>
                    </a:prstClr>
                  </a:outerShdw>
                </a:effectLst>
              </a:rPr>
              <a:t>«Эрудит</a:t>
            </a:r>
            <a:r>
              <a:rPr lang="en-US" sz="7200" b="1" spc="150" dirty="0" smtClean="0">
                <a:ln w="11430"/>
                <a:solidFill>
                  <a:srgbClr val="F8F8F8"/>
                </a:solidFill>
                <a:effectLst>
                  <a:outerShdw blurRad="50800" dist="38100" algn="l" rotWithShape="0">
                    <a:prstClr val="black">
                      <a:alpha val="40000"/>
                    </a:prstClr>
                  </a:outerShdw>
                </a:effectLst>
              </a:rPr>
              <a:t> </a:t>
            </a:r>
            <a:r>
              <a:rPr lang="ru-RU" sz="7200" b="1" spc="150" dirty="0" smtClean="0">
                <a:ln w="11430"/>
                <a:solidFill>
                  <a:srgbClr val="F8F8F8"/>
                </a:solidFill>
                <a:effectLst>
                  <a:outerShdw blurRad="50800" dist="38100" algn="l" rotWithShape="0">
                    <a:prstClr val="black">
                      <a:alpha val="40000"/>
                    </a:prstClr>
                  </a:outerShdw>
                </a:effectLst>
              </a:rPr>
              <a:t>года»</a:t>
            </a:r>
            <a:endParaRPr lang="ru-RU" sz="7200" b="1" cap="none" spc="150" dirty="0">
              <a:ln w="11430"/>
              <a:solidFill>
                <a:srgbClr val="F8F8F8"/>
              </a:solidFill>
              <a:effectLst>
                <a:outerShdw blurRad="50800" dist="38100" algn="l" rotWithShape="0">
                  <a:prstClr val="black">
                    <a:alpha val="40000"/>
                  </a:prstClr>
                </a:outerShdw>
              </a:effectLst>
            </a:endParaRPr>
          </a:p>
        </p:txBody>
      </p:sp>
      <p:sp>
        <p:nvSpPr>
          <p:cNvPr id="5" name="Прямоугольник 4"/>
          <p:cNvSpPr/>
          <p:nvPr/>
        </p:nvSpPr>
        <p:spPr>
          <a:xfrm>
            <a:off x="1285852" y="2000240"/>
            <a:ext cx="7036093" cy="707886"/>
          </a:xfrm>
          <a:prstGeom prst="rect">
            <a:avLst/>
          </a:prstGeom>
          <a:solidFill>
            <a:schemeClr val="accent2">
              <a:lumMod val="40000"/>
              <a:lumOff val="60000"/>
            </a:schemeClr>
          </a:solidFill>
        </p:spPr>
        <p:txBody>
          <a:bodyPr wrap="none" lIns="91440" tIns="45720" rIns="91440" bIns="45720">
            <a:spAutoFit/>
          </a:bodyPr>
          <a:lstStyle/>
          <a:p>
            <a:pPr algn="ctr"/>
            <a:r>
              <a:rPr lang="ru-RU" sz="4000" b="0" cap="none" spc="0" dirty="0" smtClean="0">
                <a:ln w="3175" cmpd="sng">
                  <a:solidFill>
                    <a:srgbClr val="FFC000"/>
                  </a:solidFill>
                  <a:prstDash val="solid"/>
                </a:ln>
                <a:solidFill>
                  <a:sysClr val="windowText" lastClr="000000"/>
                </a:solidFill>
                <a:effectLst>
                  <a:outerShdw blurRad="63500" dir="3600000" algn="tl" rotWithShape="0">
                    <a:srgbClr val="000000">
                      <a:alpha val="70000"/>
                    </a:srgbClr>
                  </a:outerShdw>
                </a:effectLst>
              </a:rPr>
              <a:t>Великой Победе посвящается…</a:t>
            </a:r>
            <a:endParaRPr lang="ru-RU" sz="4000" b="0" cap="none" spc="0" dirty="0">
              <a:ln w="3175" cmpd="sng">
                <a:solidFill>
                  <a:srgbClr val="FFC000"/>
                </a:solidFill>
                <a:prstDash val="solid"/>
              </a:ln>
              <a:solidFill>
                <a:sysClr val="windowText" lastClr="000000"/>
              </a:solidFill>
              <a:effectLst>
                <a:outerShdw blurRad="63500" dir="3600000" algn="tl" rotWithShape="0">
                  <a:srgbClr val="000000">
                    <a:alpha val="70000"/>
                  </a:srgbClr>
                </a:outerShdw>
              </a:effectLst>
            </a:endParaRPr>
          </a:p>
        </p:txBody>
      </p:sp>
      <p:pic>
        <p:nvPicPr>
          <p:cNvPr id="1027" name="Picture 3" descr="D:\Общая\Эрудит2010\лента.gif"/>
          <p:cNvPicPr>
            <a:picLocks noChangeAspect="1" noChangeArrowheads="1"/>
          </p:cNvPicPr>
          <p:nvPr/>
        </p:nvPicPr>
        <p:blipFill>
          <a:blip r:embed="rId3" cstate="screen"/>
          <a:srcRect/>
          <a:stretch>
            <a:fillRect/>
          </a:stretch>
        </p:blipFill>
        <p:spPr bwMode="auto">
          <a:xfrm>
            <a:off x="3143240" y="3600474"/>
            <a:ext cx="5715000" cy="3257550"/>
          </a:xfrm>
          <a:prstGeom prst="rect">
            <a:avLst/>
          </a:prstGeom>
          <a:noFill/>
        </p:spPr>
      </p:pic>
      <p:sp>
        <p:nvSpPr>
          <p:cNvPr id="6" name="Прямоугольник 5"/>
          <p:cNvSpPr/>
          <p:nvPr/>
        </p:nvSpPr>
        <p:spPr>
          <a:xfrm>
            <a:off x="214282" y="3000372"/>
            <a:ext cx="4572000" cy="1200329"/>
          </a:xfrm>
          <a:prstGeom prst="rect">
            <a:avLst/>
          </a:prstGeom>
        </p:spPr>
        <p:txBody>
          <a:bodyPr>
            <a:spAutoFit/>
          </a:bodyPr>
          <a:lstStyle/>
          <a:p>
            <a:r>
              <a:rPr lang="ru-RU" sz="2400" b="1" dirty="0" smtClean="0">
                <a:solidFill>
                  <a:srgbClr val="002060"/>
                </a:solidFill>
              </a:rPr>
              <a:t>Презентацию подготовил учитель математики </a:t>
            </a:r>
            <a:r>
              <a:rPr lang="ru-RU" sz="2400" b="1" dirty="0" err="1" smtClean="0">
                <a:solidFill>
                  <a:srgbClr val="002060"/>
                </a:solidFill>
              </a:rPr>
              <a:t>Горошихинской</a:t>
            </a:r>
            <a:r>
              <a:rPr lang="ru-RU" sz="2400" b="1" dirty="0" smtClean="0">
                <a:solidFill>
                  <a:srgbClr val="002060"/>
                </a:solidFill>
              </a:rPr>
              <a:t> </a:t>
            </a:r>
            <a:r>
              <a:rPr lang="ru-RU" sz="2400" b="1" dirty="0" smtClean="0">
                <a:solidFill>
                  <a:srgbClr val="002060"/>
                </a:solidFill>
              </a:rPr>
              <a:t>ОШ </a:t>
            </a:r>
            <a:r>
              <a:rPr lang="ru-RU" sz="2400" b="1" dirty="0" err="1" smtClean="0">
                <a:solidFill>
                  <a:srgbClr val="002060"/>
                </a:solidFill>
              </a:rPr>
              <a:t>Изаков</a:t>
            </a:r>
            <a:r>
              <a:rPr lang="ru-RU" sz="2400" b="1" dirty="0" smtClean="0">
                <a:solidFill>
                  <a:srgbClr val="002060"/>
                </a:solidFill>
              </a:rPr>
              <a:t> В.И.</a:t>
            </a:r>
            <a:endParaRPr lang="ru-RU" sz="2400" b="1" dirty="0">
              <a:solidFill>
                <a:srgbClr val="002060"/>
              </a:solidFill>
            </a:endParaRPr>
          </a:p>
        </p:txBody>
      </p:sp>
    </p:spTree>
  </p:cSld>
  <p:clrMapOvr>
    <a:masterClrMapping/>
  </p:clrMapOvr>
  <p:transition advClick="0"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moskva-3.jpg"/>
          <p:cNvPicPr/>
          <p:nvPr/>
        </p:nvPicPr>
        <p:blipFill>
          <a:blip r:embed="rId2"/>
          <a:srcRect/>
          <a:stretch>
            <a:fillRect/>
          </a:stretch>
        </p:blipFill>
        <p:spPr bwMode="auto">
          <a:xfrm>
            <a:off x="0" y="0"/>
            <a:ext cx="4500530" cy="6858000"/>
          </a:xfrm>
          <a:prstGeom prst="rect">
            <a:avLst/>
          </a:prstGeom>
          <a:noFill/>
          <a:ln w="9525">
            <a:noFill/>
            <a:miter lim="800000"/>
            <a:headEnd/>
            <a:tailEnd/>
          </a:ln>
        </p:spPr>
      </p:pic>
      <p:sp>
        <p:nvSpPr>
          <p:cNvPr id="3" name="Прямоугольник 2"/>
          <p:cNvSpPr/>
          <p:nvPr/>
        </p:nvSpPr>
        <p:spPr>
          <a:xfrm>
            <a:off x="5000628" y="785794"/>
            <a:ext cx="2500330" cy="3539430"/>
          </a:xfrm>
          <a:prstGeom prst="rect">
            <a:avLst/>
          </a:prstGeom>
          <a:solidFill>
            <a:schemeClr val="accent4">
              <a:lumMod val="60000"/>
              <a:lumOff val="40000"/>
            </a:schemeClr>
          </a:solidFill>
        </p:spPr>
        <p:txBody>
          <a:bodyPr wrap="square">
            <a:spAutoFit/>
          </a:bodyPr>
          <a:lstStyle/>
          <a:p>
            <a:r>
              <a:rPr lang="ru-RU" sz="2800" b="1" dirty="0" smtClean="0">
                <a:solidFill>
                  <a:srgbClr val="C00000"/>
                </a:solidFill>
              </a:rPr>
              <a:t>Мемориал </a:t>
            </a:r>
          </a:p>
          <a:p>
            <a:r>
              <a:rPr lang="ru-RU" sz="2800" b="1" dirty="0" smtClean="0">
                <a:solidFill>
                  <a:srgbClr val="C00000"/>
                </a:solidFill>
              </a:rPr>
              <a:t>Победы. </a:t>
            </a:r>
          </a:p>
          <a:p>
            <a:endParaRPr lang="ru-RU" sz="2800" b="1" dirty="0" smtClean="0">
              <a:solidFill>
                <a:srgbClr val="C00000"/>
              </a:solidFill>
            </a:endParaRPr>
          </a:p>
          <a:p>
            <a:r>
              <a:rPr lang="ru-RU" sz="2800" b="1" dirty="0" smtClean="0">
                <a:solidFill>
                  <a:srgbClr val="C00000"/>
                </a:solidFill>
              </a:rPr>
              <a:t>Это его</a:t>
            </a:r>
          </a:p>
          <a:p>
            <a:r>
              <a:rPr lang="ru-RU" sz="2800" b="1" dirty="0" smtClean="0">
                <a:solidFill>
                  <a:srgbClr val="C00000"/>
                </a:solidFill>
              </a:rPr>
              <a:t> главный </a:t>
            </a:r>
          </a:p>
          <a:p>
            <a:r>
              <a:rPr lang="ru-RU" sz="2800" b="1" dirty="0" smtClean="0">
                <a:solidFill>
                  <a:srgbClr val="C00000"/>
                </a:solidFill>
              </a:rPr>
              <a:t>Монумент</a:t>
            </a:r>
          </a:p>
          <a:p>
            <a:endParaRPr lang="ru-RU" sz="2800" b="1" dirty="0" smtClean="0">
              <a:solidFill>
                <a:srgbClr val="C00000"/>
              </a:solidFill>
            </a:endParaRPr>
          </a:p>
          <a:p>
            <a:r>
              <a:rPr lang="ru-RU" sz="2800" b="1" dirty="0" smtClean="0">
                <a:solidFill>
                  <a:srgbClr val="C00000"/>
                </a:solidFill>
              </a:rPr>
              <a:t>г. МОСКВА.</a:t>
            </a:r>
            <a:endParaRPr lang="ru-RU" sz="2800" b="1" dirty="0">
              <a:solidFill>
                <a:srgbClr val="C00000"/>
              </a:solidFill>
            </a:endParaRPr>
          </a:p>
        </p:txBody>
      </p:sp>
    </p:spTree>
  </p:cSld>
  <p:clrMapOvr>
    <a:masterClrMapping/>
  </p:clrMapOvr>
  <p:transition advClick="0" advTm="2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285728"/>
            <a:ext cx="6858000" cy="2062103"/>
          </a:xfrm>
          <a:prstGeom prst="rect">
            <a:avLst/>
          </a:prstGeom>
          <a:solidFill>
            <a:schemeClr val="accent2">
              <a:lumMod val="40000"/>
              <a:lumOff val="60000"/>
            </a:schemeClr>
          </a:solidFill>
        </p:spPr>
        <p:txBody>
          <a:bodyPr wrap="square">
            <a:spAutoFit/>
          </a:bodyPr>
          <a:lstStyle/>
          <a:p>
            <a:r>
              <a:rPr lang="ru-RU" sz="3200" b="1" dirty="0" smtClean="0"/>
              <a:t>Для страны это особый город. Поэтому в планах фашистов было его полное уничтожение и истребление населения.</a:t>
            </a:r>
            <a:endParaRPr lang="ru-RU" sz="3200" b="1" dirty="0"/>
          </a:p>
        </p:txBody>
      </p:sp>
      <p:sp>
        <p:nvSpPr>
          <p:cNvPr id="3" name="Прямоугольник 2"/>
          <p:cNvSpPr/>
          <p:nvPr/>
        </p:nvSpPr>
        <p:spPr>
          <a:xfrm>
            <a:off x="3428992" y="2714620"/>
            <a:ext cx="4572000" cy="830997"/>
          </a:xfrm>
          <a:prstGeom prst="rect">
            <a:avLst/>
          </a:prstGeom>
          <a:solidFill>
            <a:srgbClr val="FFFF00"/>
          </a:solidFill>
        </p:spPr>
        <p:txBody>
          <a:bodyPr>
            <a:spAutoFit/>
          </a:bodyPr>
          <a:lstStyle/>
          <a:p>
            <a:r>
              <a:rPr lang="ru-RU" sz="2400" b="1" dirty="0" smtClean="0"/>
              <a:t>Этот город- колыбель  пролетарской революции.</a:t>
            </a:r>
            <a:endParaRPr lang="ru-RU" sz="2400" b="1" dirty="0"/>
          </a:p>
        </p:txBody>
      </p:sp>
      <p:sp>
        <p:nvSpPr>
          <p:cNvPr id="4" name="Прямоугольник 3"/>
          <p:cNvSpPr/>
          <p:nvPr/>
        </p:nvSpPr>
        <p:spPr>
          <a:xfrm>
            <a:off x="6000760" y="4643446"/>
            <a:ext cx="1665841" cy="523220"/>
          </a:xfrm>
          <a:prstGeom prst="rect">
            <a:avLst/>
          </a:prstGeom>
          <a:solidFill>
            <a:schemeClr val="accent6">
              <a:lumMod val="40000"/>
              <a:lumOff val="60000"/>
            </a:schemeClr>
          </a:solidFill>
        </p:spPr>
        <p:txBody>
          <a:bodyPr wrap="none">
            <a:spAutoFit/>
          </a:bodyPr>
          <a:lstStyle/>
          <a:p>
            <a:r>
              <a:rPr lang="ru-RU" sz="2800" b="1" dirty="0" smtClean="0"/>
              <a:t>3 Минск. </a:t>
            </a:r>
            <a:endParaRPr lang="ru-RU" sz="2800" b="1" dirty="0"/>
          </a:p>
        </p:txBody>
      </p:sp>
      <p:sp>
        <p:nvSpPr>
          <p:cNvPr id="5" name="Прямоугольник 4"/>
          <p:cNvSpPr/>
          <p:nvPr/>
        </p:nvSpPr>
        <p:spPr>
          <a:xfrm>
            <a:off x="571472" y="4714884"/>
            <a:ext cx="2474267" cy="523220"/>
          </a:xfrm>
          <a:prstGeom prst="rect">
            <a:avLst/>
          </a:prstGeom>
          <a:solidFill>
            <a:schemeClr val="accent6">
              <a:lumMod val="40000"/>
              <a:lumOff val="60000"/>
            </a:schemeClr>
          </a:solidFill>
        </p:spPr>
        <p:txBody>
          <a:bodyPr wrap="none">
            <a:spAutoFit/>
          </a:bodyPr>
          <a:lstStyle/>
          <a:p>
            <a:r>
              <a:rPr lang="ru-RU" sz="2800" b="1" dirty="0" smtClean="0"/>
              <a:t>1.Севастополь</a:t>
            </a:r>
            <a:r>
              <a:rPr lang="ru-RU" dirty="0" smtClean="0"/>
              <a:t>.</a:t>
            </a:r>
            <a:endParaRPr lang="ru-RU" dirty="0"/>
          </a:p>
        </p:txBody>
      </p:sp>
      <p:sp>
        <p:nvSpPr>
          <p:cNvPr id="7" name="Прямоугольник 6"/>
          <p:cNvSpPr/>
          <p:nvPr/>
        </p:nvSpPr>
        <p:spPr>
          <a:xfrm>
            <a:off x="642910" y="5857892"/>
            <a:ext cx="1481624" cy="523220"/>
          </a:xfrm>
          <a:prstGeom prst="rect">
            <a:avLst/>
          </a:prstGeom>
          <a:solidFill>
            <a:schemeClr val="accent6">
              <a:lumMod val="40000"/>
              <a:lumOff val="60000"/>
            </a:schemeClr>
          </a:solidFill>
        </p:spPr>
        <p:txBody>
          <a:bodyPr wrap="none">
            <a:spAutoFit/>
          </a:bodyPr>
          <a:lstStyle/>
          <a:p>
            <a:r>
              <a:rPr lang="ru-RU" sz="2800" b="1" dirty="0" smtClean="0"/>
              <a:t>2. Курск</a:t>
            </a:r>
            <a:r>
              <a:rPr lang="ru-RU" dirty="0" smtClean="0"/>
              <a:t>.</a:t>
            </a:r>
            <a:endParaRPr lang="ru-RU" dirty="0"/>
          </a:p>
        </p:txBody>
      </p:sp>
      <p:sp>
        <p:nvSpPr>
          <p:cNvPr id="8" name="Прямоугольник 7"/>
          <p:cNvSpPr/>
          <p:nvPr/>
        </p:nvSpPr>
        <p:spPr>
          <a:xfrm>
            <a:off x="5929322" y="5715016"/>
            <a:ext cx="2302233" cy="523220"/>
          </a:xfrm>
          <a:prstGeom prst="rect">
            <a:avLst/>
          </a:prstGeom>
          <a:solidFill>
            <a:schemeClr val="accent6">
              <a:lumMod val="40000"/>
              <a:lumOff val="60000"/>
            </a:schemeClr>
          </a:solidFill>
        </p:spPr>
        <p:txBody>
          <a:bodyPr wrap="none">
            <a:spAutoFit/>
          </a:bodyPr>
          <a:lstStyle/>
          <a:p>
            <a:r>
              <a:rPr lang="ru-RU" sz="2800" b="1" dirty="0" smtClean="0"/>
              <a:t>4. Ленинград</a:t>
            </a:r>
            <a:r>
              <a:rPr lang="ru-RU" dirty="0" smtClean="0"/>
              <a:t>.</a:t>
            </a:r>
            <a:endParaRPr lang="ru-RU" dirty="0"/>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7"/>
                                        </p:tgtEl>
                                        <p:attrNameLst>
                                          <p:attrName>ppt_x</p:attrName>
                                        </p:attrNameLst>
                                      </p:cBhvr>
                                      <p:tavLst>
                                        <p:tav tm="0">
                                          <p:val>
                                            <p:strVal val="ppt_x"/>
                                          </p:val>
                                        </p:tav>
                                        <p:tav tm="100000">
                                          <p:val>
                                            <p:strVal val="ppt_x"/>
                                          </p:val>
                                        </p:tav>
                                      </p:tavLst>
                                    </p:anim>
                                    <p:anim calcmode="lin" valueType="num">
                                      <p:cBhvr additive="base">
                                        <p:cTn id="18" dur="500"/>
                                        <p:tgtEl>
                                          <p:spTgt spid="7"/>
                                        </p:tgtEl>
                                        <p:attrNameLst>
                                          <p:attrName>ppt_y</p:attrName>
                                        </p:attrNameLst>
                                      </p:cBhvr>
                                      <p:tavLst>
                                        <p:tav tm="0">
                                          <p:val>
                                            <p:strVal val="ppt_y"/>
                                          </p:val>
                                        </p:tav>
                                        <p:tav tm="100000">
                                          <p:val>
                                            <p:strVal val="1+ppt_h/2"/>
                                          </p:val>
                                        </p:tav>
                                      </p:tavLst>
                                    </p:anim>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0"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001643"/>
          </a:xfrm>
          <a:prstGeom prst="rect">
            <a:avLst/>
          </a:prstGeom>
          <a:solidFill>
            <a:schemeClr val="accent6">
              <a:lumMod val="20000"/>
              <a:lumOff val="80000"/>
            </a:schemeClr>
          </a:solidFill>
        </p:spPr>
        <p:txBody>
          <a:bodyPr wrap="square">
            <a:spAutoFit/>
          </a:bodyPr>
          <a:lstStyle/>
          <a:p>
            <a:r>
              <a:rPr lang="ru-RU" sz="2400" b="1" dirty="0" smtClean="0"/>
              <a:t>Ожесточенные бои на подступах к Ленинграду начались 10 июля 1041 г. Численное превосходство изначально было на стороне противника: почти в 2,5 раза больше солдат, в 10 раз – самолетов, в 1,2 раза – танков и почти в 6 раз – минометов. Ленинград был блокирован с суши (отрезан от Большой земли).С этого момента началась 900-дневная блокада города, продолжавшаяся до января 1944 г. Несмотря на начавшийся ужасный голод и непрерывные атаки врага, в результате которых погибли почти 650 000 жителей Ленинграда, они показали себя настоящими героями, все свои силы направлявшими на борьбу с фашистскими захватчиками. </a:t>
            </a:r>
          </a:p>
          <a:p>
            <a:r>
              <a:rPr lang="ru-RU" sz="2400" b="1" dirty="0" smtClean="0"/>
              <a:t>Ценой собственного здоровья и жизней мужественные ленинградцы-герои дали фронту тысячи полевых и морских орудий, отремонтировали и выпустили с конвейера 2 000 танков, изготовили 10 млн. снарядов и мин, 225 000 автоматов и 12 000 минометов.</a:t>
            </a:r>
            <a:endParaRPr lang="ru-RU" sz="2400" b="1" dirty="0"/>
          </a:p>
        </p:txBody>
      </p:sp>
    </p:spTree>
  </p:cSld>
  <p:clrMapOvr>
    <a:masterClrMapping/>
  </p:clrMapOvr>
  <p:transition advClick="0" advTm="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leningrad-1.jpg"/>
          <p:cNvPicPr/>
          <p:nvPr/>
        </p:nvPicPr>
        <p:blipFill>
          <a:blip r:embed="rId2"/>
          <a:srcRect/>
          <a:stretch>
            <a:fillRect/>
          </a:stretch>
        </p:blipFill>
        <p:spPr bwMode="auto">
          <a:xfrm>
            <a:off x="1714479" y="0"/>
            <a:ext cx="7429521" cy="5643578"/>
          </a:xfrm>
          <a:prstGeom prst="rect">
            <a:avLst/>
          </a:prstGeom>
          <a:noFill/>
          <a:ln w="9525">
            <a:noFill/>
            <a:miter lim="800000"/>
            <a:headEnd/>
            <a:tailEnd/>
          </a:ln>
        </p:spPr>
      </p:pic>
      <p:sp>
        <p:nvSpPr>
          <p:cNvPr id="3" name="Прямоугольник 2"/>
          <p:cNvSpPr/>
          <p:nvPr/>
        </p:nvSpPr>
        <p:spPr>
          <a:xfrm>
            <a:off x="0" y="5715016"/>
            <a:ext cx="9144000" cy="1077218"/>
          </a:xfrm>
          <a:prstGeom prst="rect">
            <a:avLst/>
          </a:prstGeom>
          <a:solidFill>
            <a:schemeClr val="accent6">
              <a:lumMod val="40000"/>
              <a:lumOff val="60000"/>
            </a:schemeClr>
          </a:solidFill>
        </p:spPr>
        <p:txBody>
          <a:bodyPr wrap="square">
            <a:spAutoFit/>
          </a:bodyPr>
          <a:lstStyle/>
          <a:p>
            <a:r>
              <a:rPr lang="ru-RU" sz="3200" b="1" dirty="0" smtClean="0">
                <a:solidFill>
                  <a:schemeClr val="tx2">
                    <a:lumMod val="75000"/>
                  </a:schemeClr>
                </a:solidFill>
              </a:rPr>
              <a:t>     Общий вид мемориала на площади Победы.</a:t>
            </a:r>
          </a:p>
          <a:p>
            <a:r>
              <a:rPr lang="ru-RU" sz="3200" b="1" dirty="0" smtClean="0">
                <a:solidFill>
                  <a:schemeClr val="tx2">
                    <a:lumMod val="75000"/>
                  </a:schemeClr>
                </a:solidFill>
              </a:rPr>
              <a:t>                            г. Санкт-Петербург.</a:t>
            </a:r>
            <a:endParaRPr lang="ru-RU" sz="3200" b="1" dirty="0">
              <a:solidFill>
                <a:schemeClr val="tx2">
                  <a:lumMod val="75000"/>
                </a:schemeClr>
              </a:solidFill>
            </a:endParaRPr>
          </a:p>
        </p:txBody>
      </p:sp>
    </p:spTree>
  </p:cSld>
  <p:clrMapOvr>
    <a:masterClrMapping/>
  </p:clrMapOvr>
  <p:transition advClick="0" advTm="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leningrad-8.jpg"/>
          <p:cNvPicPr/>
          <p:nvPr/>
        </p:nvPicPr>
        <p:blipFill>
          <a:blip r:embed="rId2"/>
          <a:srcRect/>
          <a:stretch>
            <a:fillRect/>
          </a:stretch>
        </p:blipFill>
        <p:spPr bwMode="auto">
          <a:xfrm>
            <a:off x="3857620" y="0"/>
            <a:ext cx="5286380" cy="6858000"/>
          </a:xfrm>
          <a:prstGeom prst="rect">
            <a:avLst/>
          </a:prstGeom>
          <a:noFill/>
          <a:ln w="9525">
            <a:noFill/>
            <a:miter lim="800000"/>
            <a:headEnd/>
            <a:tailEnd/>
          </a:ln>
        </p:spPr>
      </p:pic>
      <p:sp>
        <p:nvSpPr>
          <p:cNvPr id="3" name="Прямоугольник 2"/>
          <p:cNvSpPr/>
          <p:nvPr/>
        </p:nvSpPr>
        <p:spPr>
          <a:xfrm>
            <a:off x="357158" y="571480"/>
            <a:ext cx="3214710" cy="4524315"/>
          </a:xfrm>
          <a:prstGeom prst="rect">
            <a:avLst/>
          </a:prstGeom>
          <a:solidFill>
            <a:schemeClr val="accent2">
              <a:lumMod val="40000"/>
              <a:lumOff val="60000"/>
            </a:schemeClr>
          </a:solidFill>
        </p:spPr>
        <p:txBody>
          <a:bodyPr wrap="square">
            <a:spAutoFit/>
          </a:bodyPr>
          <a:lstStyle/>
          <a:p>
            <a:r>
              <a:rPr lang="ru-RU" sz="3200" b="1" dirty="0" smtClean="0">
                <a:solidFill>
                  <a:srgbClr val="002060"/>
                </a:solidFill>
              </a:rPr>
              <a:t>Монумент </a:t>
            </a:r>
          </a:p>
          <a:p>
            <a:r>
              <a:rPr lang="ru-RU" sz="3200" b="1" dirty="0" smtClean="0">
                <a:solidFill>
                  <a:srgbClr val="002060"/>
                </a:solidFill>
              </a:rPr>
              <a:t>« Мать- Родина»</a:t>
            </a:r>
          </a:p>
          <a:p>
            <a:r>
              <a:rPr lang="ru-RU" sz="3200" b="1" dirty="0" smtClean="0">
                <a:solidFill>
                  <a:srgbClr val="002060"/>
                </a:solidFill>
              </a:rPr>
              <a:t> на</a:t>
            </a:r>
          </a:p>
          <a:p>
            <a:r>
              <a:rPr lang="ru-RU" sz="3200" b="1" dirty="0" smtClean="0">
                <a:solidFill>
                  <a:srgbClr val="002060"/>
                </a:solidFill>
              </a:rPr>
              <a:t> Пискарёвском </a:t>
            </a:r>
          </a:p>
          <a:p>
            <a:r>
              <a:rPr lang="ru-RU" sz="3200" b="1" dirty="0" smtClean="0">
                <a:solidFill>
                  <a:srgbClr val="002060"/>
                </a:solidFill>
              </a:rPr>
              <a:t>Кладбище.</a:t>
            </a:r>
          </a:p>
          <a:p>
            <a:endParaRPr lang="ru-RU" sz="3200" b="1" dirty="0" smtClean="0">
              <a:solidFill>
                <a:srgbClr val="002060"/>
              </a:solidFill>
            </a:endParaRPr>
          </a:p>
          <a:p>
            <a:r>
              <a:rPr lang="ru-RU" sz="3200" b="1" dirty="0" smtClean="0">
                <a:solidFill>
                  <a:srgbClr val="002060"/>
                </a:solidFill>
              </a:rPr>
              <a:t>г.Ленинград</a:t>
            </a:r>
          </a:p>
          <a:p>
            <a:r>
              <a:rPr lang="ru-RU" sz="3200" b="1" dirty="0" smtClean="0">
                <a:solidFill>
                  <a:srgbClr val="002060"/>
                </a:solidFill>
              </a:rPr>
              <a:t>(ныне  Санкт-Петербург)</a:t>
            </a:r>
            <a:endParaRPr lang="ru-RU" sz="3200" b="1" dirty="0">
              <a:solidFill>
                <a:srgbClr val="002060"/>
              </a:solidFill>
            </a:endParaRPr>
          </a:p>
        </p:txBody>
      </p:sp>
    </p:spTree>
  </p:cSld>
  <p:clrMapOvr>
    <a:masterClrMapping/>
  </p:clrMapOvr>
  <p:transition advClick="0"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298" y="214290"/>
            <a:ext cx="6429388" cy="2308324"/>
          </a:xfrm>
          <a:prstGeom prst="rect">
            <a:avLst/>
          </a:prstGeom>
          <a:solidFill>
            <a:schemeClr val="accent2">
              <a:lumMod val="40000"/>
              <a:lumOff val="60000"/>
            </a:schemeClr>
          </a:solidFill>
        </p:spPr>
        <p:txBody>
          <a:bodyPr wrap="square">
            <a:spAutoFit/>
          </a:bodyPr>
          <a:lstStyle/>
          <a:p>
            <a:r>
              <a:rPr lang="ru-RU" sz="3600" b="1" dirty="0" smtClean="0">
                <a:solidFill>
                  <a:schemeClr val="tx2">
                    <a:lumMod val="75000"/>
                  </a:schemeClr>
                </a:solidFill>
              </a:rPr>
              <a:t>К началу войны это был крупнейший порт и главная военно-морская база на Чёрном море.</a:t>
            </a:r>
            <a:endParaRPr lang="ru-RU" sz="3600" b="1" dirty="0">
              <a:solidFill>
                <a:schemeClr val="tx2">
                  <a:lumMod val="75000"/>
                </a:schemeClr>
              </a:solidFill>
            </a:endParaRPr>
          </a:p>
        </p:txBody>
      </p:sp>
      <p:sp>
        <p:nvSpPr>
          <p:cNvPr id="4" name="Прямоугольник 3"/>
          <p:cNvSpPr/>
          <p:nvPr/>
        </p:nvSpPr>
        <p:spPr>
          <a:xfrm>
            <a:off x="642910" y="4714884"/>
            <a:ext cx="1321196" cy="523220"/>
          </a:xfrm>
          <a:prstGeom prst="rect">
            <a:avLst/>
          </a:prstGeom>
          <a:solidFill>
            <a:schemeClr val="accent2">
              <a:lumMod val="40000"/>
              <a:lumOff val="60000"/>
            </a:schemeClr>
          </a:solidFill>
        </p:spPr>
        <p:txBody>
          <a:bodyPr wrap="none">
            <a:spAutoFit/>
          </a:bodyPr>
          <a:lstStyle/>
          <a:p>
            <a:r>
              <a:rPr lang="ru-RU" sz="2800" b="1" dirty="0" smtClean="0"/>
              <a:t>1.Киев.</a:t>
            </a:r>
            <a:endParaRPr lang="ru-RU" sz="2800" b="1" dirty="0"/>
          </a:p>
        </p:txBody>
      </p:sp>
      <p:sp>
        <p:nvSpPr>
          <p:cNvPr id="5" name="Прямоугольник 4"/>
          <p:cNvSpPr/>
          <p:nvPr/>
        </p:nvSpPr>
        <p:spPr>
          <a:xfrm>
            <a:off x="642910" y="5572140"/>
            <a:ext cx="1303562" cy="523220"/>
          </a:xfrm>
          <a:prstGeom prst="rect">
            <a:avLst/>
          </a:prstGeom>
          <a:solidFill>
            <a:schemeClr val="accent3">
              <a:lumMod val="40000"/>
              <a:lumOff val="60000"/>
            </a:schemeClr>
          </a:solidFill>
        </p:spPr>
        <p:txBody>
          <a:bodyPr wrap="none">
            <a:spAutoFit/>
          </a:bodyPr>
          <a:lstStyle/>
          <a:p>
            <a:r>
              <a:rPr lang="ru-RU" sz="2800" b="1" dirty="0" smtClean="0"/>
              <a:t> 2.Сочи</a:t>
            </a:r>
            <a:endParaRPr lang="ru-RU" sz="2800" b="1" dirty="0"/>
          </a:p>
        </p:txBody>
      </p:sp>
      <p:sp>
        <p:nvSpPr>
          <p:cNvPr id="6" name="Прямоугольник 5"/>
          <p:cNvSpPr/>
          <p:nvPr/>
        </p:nvSpPr>
        <p:spPr>
          <a:xfrm>
            <a:off x="5143504" y="4643446"/>
            <a:ext cx="2594493" cy="523220"/>
          </a:xfrm>
          <a:prstGeom prst="rect">
            <a:avLst/>
          </a:prstGeom>
          <a:solidFill>
            <a:schemeClr val="accent5">
              <a:lumMod val="20000"/>
              <a:lumOff val="80000"/>
            </a:schemeClr>
          </a:solidFill>
        </p:spPr>
        <p:txBody>
          <a:bodyPr wrap="none">
            <a:spAutoFit/>
          </a:bodyPr>
          <a:lstStyle/>
          <a:p>
            <a:r>
              <a:rPr lang="ru-RU" sz="2800" b="1" dirty="0" smtClean="0"/>
              <a:t>3.Севастополь. </a:t>
            </a:r>
            <a:endParaRPr lang="ru-RU" sz="2800" b="1" dirty="0"/>
          </a:p>
        </p:txBody>
      </p:sp>
      <p:sp>
        <p:nvSpPr>
          <p:cNvPr id="7" name="Прямоугольник 6"/>
          <p:cNvSpPr/>
          <p:nvPr/>
        </p:nvSpPr>
        <p:spPr>
          <a:xfrm>
            <a:off x="5214942" y="5572140"/>
            <a:ext cx="1603324" cy="523220"/>
          </a:xfrm>
          <a:prstGeom prst="rect">
            <a:avLst/>
          </a:prstGeom>
          <a:solidFill>
            <a:schemeClr val="accent1">
              <a:lumMod val="40000"/>
              <a:lumOff val="60000"/>
            </a:schemeClr>
          </a:solidFill>
        </p:spPr>
        <p:txBody>
          <a:bodyPr wrap="none">
            <a:spAutoFit/>
          </a:bodyPr>
          <a:lstStyle/>
          <a:p>
            <a:r>
              <a:rPr lang="ru-RU" sz="2800" b="1" dirty="0" smtClean="0"/>
              <a:t>4.Анапа. </a:t>
            </a:r>
            <a:endParaRPr lang="ru-RU" sz="2800" b="1" dirty="0"/>
          </a:p>
        </p:txBody>
      </p:sp>
      <p:pic>
        <p:nvPicPr>
          <p:cNvPr id="8" name="Рисунок 7" descr="http://ordenrf.ru/upload/novosty-info/sevastopol-deineka.jpg"/>
          <p:cNvPicPr/>
          <p:nvPr/>
        </p:nvPicPr>
        <p:blipFill>
          <a:blip r:embed="rId2"/>
          <a:srcRect/>
          <a:stretch>
            <a:fillRect/>
          </a:stretch>
        </p:blipFill>
        <p:spPr bwMode="auto">
          <a:xfrm>
            <a:off x="4214810" y="2571744"/>
            <a:ext cx="4654541" cy="2071702"/>
          </a:xfrm>
          <a:prstGeom prst="rect">
            <a:avLst/>
          </a:prstGeom>
          <a:noFill/>
          <a:ln w="9525">
            <a:noFill/>
            <a:miter lim="800000"/>
            <a:headEnd/>
            <a:tailEnd/>
          </a:ln>
        </p:spPr>
      </p:pic>
      <p:sp>
        <p:nvSpPr>
          <p:cNvPr id="9" name="Прямоугольник 8"/>
          <p:cNvSpPr/>
          <p:nvPr/>
        </p:nvSpPr>
        <p:spPr>
          <a:xfrm>
            <a:off x="7215206" y="2643182"/>
            <a:ext cx="242374" cy="369332"/>
          </a:xfrm>
          <a:prstGeom prst="rect">
            <a:avLst/>
          </a:prstGeom>
        </p:spPr>
        <p:txBody>
          <a:bodyPr wrap="none">
            <a:spAutoFit/>
          </a:bodyPr>
          <a:lstStyle/>
          <a:p>
            <a:r>
              <a:rPr lang="ru-RU" dirty="0" smtClean="0"/>
              <a:t>.</a:t>
            </a:r>
            <a:endParaRPr lang="ru-RU"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0" nodeType="clickEffect">
                                  <p:stCondLst>
                                    <p:cond delay="0"/>
                                  </p:stCondLst>
                                  <p:childTnLst>
                                    <p:animEffect transition="out" filter="diamond(in)">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7" presetClass="exit" presetSubtype="4" fill="hold" grpId="0" nodeType="clickEffect">
                                  <p:stCondLst>
                                    <p:cond delay="0"/>
                                  </p:stCondLst>
                                  <p:childTnLst>
                                    <p:anim calcmode="lin" valueType="num">
                                      <p:cBhvr additive="base">
                                        <p:cTn id="21" dur="5000"/>
                                        <p:tgtEl>
                                          <p:spTgt spid="7"/>
                                        </p:tgtEl>
                                        <p:attrNameLst>
                                          <p:attrName>ppt_x</p:attrName>
                                        </p:attrNameLst>
                                      </p:cBhvr>
                                      <p:tavLst>
                                        <p:tav tm="0">
                                          <p:val>
                                            <p:strVal val="ppt_x"/>
                                          </p:val>
                                        </p:tav>
                                        <p:tav tm="100000">
                                          <p:val>
                                            <p:strVal val="ppt_x"/>
                                          </p:val>
                                        </p:tav>
                                      </p:tavLst>
                                    </p:anim>
                                    <p:anim calcmode="lin" valueType="num">
                                      <p:cBhvr additive="base">
                                        <p:cTn id="22" dur="5000"/>
                                        <p:tgtEl>
                                          <p:spTgt spid="7"/>
                                        </p:tgtEl>
                                        <p:attrNameLst>
                                          <p:attrName>ppt_y</p:attrName>
                                        </p:attrNameLst>
                                      </p:cBhvr>
                                      <p:tavLst>
                                        <p:tav tm="0">
                                          <p:val>
                                            <p:strVal val="ppt_y"/>
                                          </p:val>
                                        </p:tav>
                                        <p:tav tm="100000">
                                          <p:val>
                                            <p:strVal val="1+ppt_h/2"/>
                                          </p:val>
                                        </p:tav>
                                      </p:tavLst>
                                    </p:anim>
                                    <p:set>
                                      <p:cBhvr>
                                        <p:cTn id="23"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986528"/>
          </a:xfrm>
          <a:prstGeom prst="rect">
            <a:avLst/>
          </a:prstGeom>
          <a:solidFill>
            <a:schemeClr val="accent6">
              <a:lumMod val="40000"/>
              <a:lumOff val="60000"/>
            </a:schemeClr>
          </a:solidFill>
        </p:spPr>
        <p:txBody>
          <a:bodyPr wrap="square">
            <a:spAutoFit/>
          </a:bodyPr>
          <a:lstStyle/>
          <a:p>
            <a:r>
              <a:rPr lang="ru-RU" sz="2800" b="1" dirty="0" smtClean="0"/>
              <a:t>Захватить Севастополь сходу немцам не удалось, так как его гарнизон насчитывал 23 тысячи человек и имел 150 береговых и полевых орудий. Но затем, до лета 1942 г, они предприняли еще три попытки захвата города. Две из них закончились неудачей и огромными потерями техники и живой силы. Защитники-герои Севастополя уничтожили до 40 000 фашистов. К концу весны 1942 г, немцы стянули к Севастополю 200 000 солдат, 600 самолетов, 450 танков и более, чем 2 000 орудий и минометов. Им удалось блокировать город с воздуха и увеличить свою активность на море, в результате чего защитникам города пришлось отступить. Несмотря на это врагу был нанесён серьезный урон и нарушены их планы на южном крыле фронта. Девятого мая 1944 г., Севастополь был освобождён.. Звание Города-героя Севастополь получил одним из первых 8 мая 1965 </a:t>
            </a:r>
            <a:endParaRPr lang="ru-RU" sz="2800" b="1" dirty="0"/>
          </a:p>
        </p:txBody>
      </p:sp>
    </p:spTree>
  </p:cSld>
  <p:clrMapOvr>
    <a:masterClrMapping/>
  </p:clrMapOvr>
  <p:transition advClick="0" advTm="4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sevastopol-memorial.jpg"/>
          <p:cNvPicPr/>
          <p:nvPr/>
        </p:nvPicPr>
        <p:blipFill>
          <a:blip r:embed="rId2"/>
          <a:srcRect/>
          <a:stretch>
            <a:fillRect/>
          </a:stretch>
        </p:blipFill>
        <p:spPr bwMode="auto">
          <a:xfrm>
            <a:off x="1142976" y="0"/>
            <a:ext cx="8001024" cy="5929330"/>
          </a:xfrm>
          <a:prstGeom prst="rect">
            <a:avLst/>
          </a:prstGeom>
          <a:noFill/>
          <a:ln w="9525">
            <a:noFill/>
            <a:miter lim="800000"/>
            <a:headEnd/>
            <a:tailEnd/>
          </a:ln>
        </p:spPr>
      </p:pic>
      <p:sp>
        <p:nvSpPr>
          <p:cNvPr id="3" name="Прямоугольник 2"/>
          <p:cNvSpPr/>
          <p:nvPr/>
        </p:nvSpPr>
        <p:spPr>
          <a:xfrm>
            <a:off x="428596" y="6072206"/>
            <a:ext cx="8358246" cy="584775"/>
          </a:xfrm>
          <a:prstGeom prst="rect">
            <a:avLst/>
          </a:prstGeom>
          <a:solidFill>
            <a:schemeClr val="accent2">
              <a:lumMod val="20000"/>
              <a:lumOff val="80000"/>
            </a:schemeClr>
          </a:solidFill>
        </p:spPr>
        <p:txBody>
          <a:bodyPr wrap="square">
            <a:spAutoFit/>
          </a:bodyPr>
          <a:lstStyle/>
          <a:p>
            <a:r>
              <a:rPr lang="ru-RU" sz="3200" b="1" dirty="0" smtClean="0">
                <a:solidFill>
                  <a:schemeClr val="accent4">
                    <a:lumMod val="75000"/>
                  </a:schemeClr>
                </a:solidFill>
              </a:rPr>
              <a:t>Мемориал героев обороны Севастополя. </a:t>
            </a:r>
            <a:endParaRPr lang="ru-RU" sz="3200" b="1" dirty="0">
              <a:solidFill>
                <a:schemeClr val="accent4">
                  <a:lumMod val="75000"/>
                </a:schemeClr>
              </a:solidFill>
            </a:endParaRPr>
          </a:p>
        </p:txBody>
      </p:sp>
    </p:spTree>
  </p:cSld>
  <p:clrMapOvr>
    <a:masterClrMapping/>
  </p:clrMapOvr>
  <p:transition advClick="0" advTm="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0"/>
            <a:ext cx="6715140" cy="2246769"/>
          </a:xfrm>
          <a:prstGeom prst="rect">
            <a:avLst/>
          </a:prstGeom>
          <a:solidFill>
            <a:schemeClr val="accent1">
              <a:lumMod val="40000"/>
              <a:lumOff val="60000"/>
            </a:schemeClr>
          </a:solidFill>
        </p:spPr>
        <p:txBody>
          <a:bodyPr wrap="square">
            <a:spAutoFit/>
          </a:bodyPr>
          <a:lstStyle/>
          <a:p>
            <a:r>
              <a:rPr lang="ru-RU" sz="2800" b="1" dirty="0" smtClean="0">
                <a:solidFill>
                  <a:schemeClr val="accent2">
                    <a:lumMod val="50000"/>
                  </a:schemeClr>
                </a:solidFill>
              </a:rPr>
              <a:t>Этот город так же находится на Чёрном море. 73 дня длилась его оборона. А когда город был захвачен гитлеровцами, жители  перебрались в старинные катакомбы, чтобы продолжить борьбу.</a:t>
            </a:r>
            <a:endParaRPr lang="ru-RU" sz="2800" b="1" dirty="0">
              <a:solidFill>
                <a:schemeClr val="accent2">
                  <a:lumMod val="50000"/>
                </a:schemeClr>
              </a:solidFill>
            </a:endParaRPr>
          </a:p>
        </p:txBody>
      </p:sp>
      <p:sp>
        <p:nvSpPr>
          <p:cNvPr id="3" name="Прямоугольник 2"/>
          <p:cNvSpPr/>
          <p:nvPr/>
        </p:nvSpPr>
        <p:spPr>
          <a:xfrm>
            <a:off x="285720" y="4357694"/>
            <a:ext cx="1561133" cy="523220"/>
          </a:xfrm>
          <a:prstGeom prst="rect">
            <a:avLst/>
          </a:prstGeom>
          <a:solidFill>
            <a:schemeClr val="accent6">
              <a:lumMod val="40000"/>
              <a:lumOff val="60000"/>
            </a:schemeClr>
          </a:solidFill>
        </p:spPr>
        <p:txBody>
          <a:bodyPr wrap="none">
            <a:spAutoFit/>
          </a:bodyPr>
          <a:lstStyle/>
          <a:p>
            <a:r>
              <a:rPr lang="ru-RU" sz="2800" b="1" dirty="0" smtClean="0"/>
              <a:t>1.Одесса</a:t>
            </a:r>
            <a:endParaRPr lang="ru-RU" sz="2800" b="1" dirty="0"/>
          </a:p>
        </p:txBody>
      </p:sp>
      <p:sp>
        <p:nvSpPr>
          <p:cNvPr id="4" name="Прямоугольник 3"/>
          <p:cNvSpPr/>
          <p:nvPr/>
        </p:nvSpPr>
        <p:spPr>
          <a:xfrm>
            <a:off x="285720" y="5500702"/>
            <a:ext cx="2746521" cy="523220"/>
          </a:xfrm>
          <a:prstGeom prst="rect">
            <a:avLst/>
          </a:prstGeom>
          <a:solidFill>
            <a:schemeClr val="accent6">
              <a:lumMod val="40000"/>
              <a:lumOff val="60000"/>
            </a:schemeClr>
          </a:solidFill>
        </p:spPr>
        <p:txBody>
          <a:bodyPr wrap="none">
            <a:spAutoFit/>
          </a:bodyPr>
          <a:lstStyle/>
          <a:p>
            <a:r>
              <a:rPr lang="ru-RU" sz="2800" b="1" dirty="0" smtClean="0"/>
              <a:t>2. Симферополь</a:t>
            </a:r>
            <a:endParaRPr lang="ru-RU" sz="2800" b="1" dirty="0"/>
          </a:p>
        </p:txBody>
      </p:sp>
      <p:sp>
        <p:nvSpPr>
          <p:cNvPr id="5" name="Прямоугольник 4"/>
          <p:cNvSpPr/>
          <p:nvPr/>
        </p:nvSpPr>
        <p:spPr>
          <a:xfrm>
            <a:off x="5857884" y="4429132"/>
            <a:ext cx="2015680" cy="523220"/>
          </a:xfrm>
          <a:prstGeom prst="rect">
            <a:avLst/>
          </a:prstGeom>
          <a:solidFill>
            <a:schemeClr val="accent6">
              <a:lumMod val="40000"/>
              <a:lumOff val="60000"/>
            </a:schemeClr>
          </a:solidFill>
        </p:spPr>
        <p:txBody>
          <a:bodyPr wrap="none">
            <a:spAutoFit/>
          </a:bodyPr>
          <a:lstStyle/>
          <a:p>
            <a:r>
              <a:rPr lang="ru-RU" sz="2800" b="1" dirty="0" smtClean="0"/>
              <a:t>3.Феодосия</a:t>
            </a:r>
            <a:endParaRPr lang="ru-RU" sz="2800" b="1" dirty="0"/>
          </a:p>
        </p:txBody>
      </p:sp>
      <p:sp>
        <p:nvSpPr>
          <p:cNvPr id="6" name="Прямоугольник 5"/>
          <p:cNvSpPr/>
          <p:nvPr/>
        </p:nvSpPr>
        <p:spPr>
          <a:xfrm>
            <a:off x="5929322" y="5500702"/>
            <a:ext cx="1604735" cy="523220"/>
          </a:xfrm>
          <a:prstGeom prst="rect">
            <a:avLst/>
          </a:prstGeom>
          <a:solidFill>
            <a:schemeClr val="accent6">
              <a:lumMod val="40000"/>
              <a:lumOff val="60000"/>
            </a:schemeClr>
          </a:solidFill>
        </p:spPr>
        <p:txBody>
          <a:bodyPr wrap="none">
            <a:spAutoFit/>
          </a:bodyPr>
          <a:lstStyle/>
          <a:p>
            <a:r>
              <a:rPr lang="ru-RU" sz="2800" b="1" dirty="0" smtClean="0"/>
              <a:t>4.Тамань</a:t>
            </a:r>
            <a:endParaRPr lang="ru-RU" sz="2800" b="1"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7" presetClass="exit" presetSubtype="4" fill="hold" grpId="0" nodeType="clickEffect">
                                  <p:stCondLst>
                                    <p:cond delay="0"/>
                                  </p:stCondLst>
                                  <p:childTnLst>
                                    <p:anim calcmode="lin" valueType="num">
                                      <p:cBhvr additive="base">
                                        <p:cTn id="11" dur="5000"/>
                                        <p:tgtEl>
                                          <p:spTgt spid="5"/>
                                        </p:tgtEl>
                                        <p:attrNameLst>
                                          <p:attrName>ppt_x</p:attrName>
                                        </p:attrNameLst>
                                      </p:cBhvr>
                                      <p:tavLst>
                                        <p:tav tm="0">
                                          <p:val>
                                            <p:strVal val="ppt_x"/>
                                          </p:val>
                                        </p:tav>
                                        <p:tav tm="100000">
                                          <p:val>
                                            <p:strVal val="ppt_x"/>
                                          </p:val>
                                        </p:tav>
                                      </p:tavLst>
                                    </p:anim>
                                    <p:anim calcmode="lin" valueType="num">
                                      <p:cBhvr additive="base">
                                        <p:cTn id="12" dur="5000"/>
                                        <p:tgtEl>
                                          <p:spTgt spid="5"/>
                                        </p:tgtEl>
                                        <p:attrNameLst>
                                          <p:attrName>ppt_y</p:attrName>
                                        </p:attrNameLst>
                                      </p:cBhvr>
                                      <p:tavLst>
                                        <p:tav tm="0">
                                          <p:val>
                                            <p:strVal val="ppt_y"/>
                                          </p:val>
                                        </p:tav>
                                        <p:tav tm="100000">
                                          <p:val>
                                            <p:strVal val="1+ppt_h/2"/>
                                          </p:val>
                                        </p:tav>
                                      </p:tavLst>
                                    </p:anim>
                                    <p:set>
                                      <p:cBhvr>
                                        <p:cTn id="13" dur="1" fill="hold">
                                          <p:stCondLst>
                                            <p:cond delay="4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0" nodeType="clickEffect">
                                  <p:stCondLst>
                                    <p:cond delay="0"/>
                                  </p:stCondLst>
                                  <p:childTnLst>
                                    <p:animEffect transition="out" filter="diamond(in)">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370975"/>
          </a:xfrm>
          <a:prstGeom prst="rect">
            <a:avLst/>
          </a:prstGeom>
          <a:solidFill>
            <a:schemeClr val="accent6">
              <a:lumMod val="20000"/>
              <a:lumOff val="80000"/>
            </a:schemeClr>
          </a:solidFill>
        </p:spPr>
        <p:txBody>
          <a:bodyPr wrap="square">
            <a:spAutoFit/>
          </a:bodyPr>
          <a:lstStyle/>
          <a:p>
            <a:r>
              <a:rPr lang="ru-RU" sz="2400" b="1" dirty="0" smtClean="0"/>
              <a:t>Уже в августе 1941 г. Одесса была полностью окружена гитлеровскими войсками. Ее героическая оборона длилась 73 дня. Первый большой штурм Одессы фашистские войска предприняли 20 августа 1941 г. На взятие города были брошено 17 дивизий и 7 бригад противника, но героические советские войска остановили их наступление в 10-14 километрах от городских рубежей. Ежедневно 10-12 тысяч женщин и детей копали окопы, устанавливали мины, натягивали проволочные  ограждения. Благодаря самоотверженности советских войск и героев народного ополчения более 160 000 немецких солдат было убито, уничтожено 200 самолетов и 100 танков противника. Но город все же был взят 16 октября 1941 г. С этого дня началась беспощадная партизанская борьба с захватчиками: 5 тысяч солдат и офицеров было уничтожено одесскими партизанами - героями, пущено под откос 27 эшелонов с вражеской военной техникой, взорвано 248 машин. Освобождена Одесса была 10 апреля 1944 года. Звание Город герой Одессе было присвоено  в 1965 году.  </a:t>
            </a:r>
            <a:endParaRPr lang="ru-RU" sz="2400" b="1" dirty="0"/>
          </a:p>
        </p:txBody>
      </p:sp>
    </p:spTree>
  </p:cSld>
  <p:clrMapOvr>
    <a:masterClrMapping/>
  </p:clrMapOvr>
  <p:transition advClick="0" advTm="4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Лента георгиевская.gif"/>
          <p:cNvPicPr>
            <a:picLocks noChangeAspect="1" noChangeArrowheads="1"/>
          </p:cNvPicPr>
          <p:nvPr/>
        </p:nvPicPr>
        <p:blipFill>
          <a:blip r:embed="rId3" cstate="email"/>
          <a:srcRect/>
          <a:stretch>
            <a:fillRect/>
          </a:stretch>
        </p:blipFill>
        <p:spPr bwMode="auto">
          <a:xfrm rot="542303">
            <a:off x="6103794" y="754651"/>
            <a:ext cx="2695575" cy="4600575"/>
          </a:xfrm>
          <a:prstGeom prst="rect">
            <a:avLst/>
          </a:prstGeom>
          <a:noFill/>
        </p:spPr>
      </p:pic>
      <p:sp>
        <p:nvSpPr>
          <p:cNvPr id="3" name="Прямоугольник 2"/>
          <p:cNvSpPr/>
          <p:nvPr/>
        </p:nvSpPr>
        <p:spPr>
          <a:xfrm>
            <a:off x="857224" y="4714884"/>
            <a:ext cx="7542258" cy="1569660"/>
          </a:xfrm>
          <a:prstGeom prst="rect">
            <a:avLst/>
          </a:prstGeom>
          <a:solidFill>
            <a:schemeClr val="accent6">
              <a:lumMod val="40000"/>
              <a:lumOff val="60000"/>
            </a:schemeClr>
          </a:solidFill>
        </p:spPr>
        <p:txBody>
          <a:bodyPr wrap="none" lIns="91440" tIns="45720" rIns="91440" bIns="45720">
            <a:spAutoFit/>
            <a:scene3d>
              <a:camera prst="orthographicFront"/>
              <a:lightRig rig="soft" dir="t">
                <a:rot lat="0" lon="0" rev="10800000"/>
              </a:lightRig>
            </a:scene3d>
            <a:sp3d extrusionH="57150">
              <a:bevelT w="27940" h="12700"/>
              <a:contourClr>
                <a:srgbClr val="DDDDDD"/>
              </a:contourClr>
            </a:sp3d>
          </a:bodyPr>
          <a:lstStyle/>
          <a:p>
            <a:pPr algn="ctr"/>
            <a:r>
              <a:rPr lang="ru-RU" sz="9600" b="1" cap="none" spc="150" dirty="0" smtClean="0">
                <a:ln w="11430">
                  <a:solidFill>
                    <a:schemeClr val="tx1">
                      <a:lumMod val="75000"/>
                      <a:lumOff val="25000"/>
                    </a:schemeClr>
                  </a:solidFill>
                </a:ln>
                <a:solidFill>
                  <a:srgbClr val="F8F8F8"/>
                </a:solidFill>
                <a:effectLst>
                  <a:outerShdw blurRad="25400" algn="tl" rotWithShape="0">
                    <a:srgbClr val="000000">
                      <a:alpha val="43000"/>
                    </a:srgbClr>
                  </a:outerShdw>
                </a:effectLst>
              </a:rPr>
              <a:t>Города-герои</a:t>
            </a:r>
            <a:endParaRPr lang="ru-RU" sz="9600" b="1" cap="none" spc="150" dirty="0">
              <a:ln w="11430">
                <a:solidFill>
                  <a:schemeClr val="tx1">
                    <a:lumMod val="75000"/>
                    <a:lumOff val="25000"/>
                  </a:schemeClr>
                </a:solidFill>
              </a:ln>
              <a:solidFill>
                <a:srgbClr val="F8F8F8"/>
              </a:solidFill>
              <a:effectLst>
                <a:outerShdw blurRad="25400" algn="tl" rotWithShape="0">
                  <a:srgbClr val="000000">
                    <a:alpha val="43000"/>
                  </a:srgbClr>
                </a:outerShdw>
              </a:effectLst>
            </a:endParaRPr>
          </a:p>
        </p:txBody>
      </p:sp>
    </p:spTree>
  </p:cSld>
  <p:clrMapOvr>
    <a:masterClrMapping/>
  </p:clrMapOvr>
  <p:transition advTm="2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odessa-6.jpg"/>
          <p:cNvPicPr/>
          <p:nvPr/>
        </p:nvPicPr>
        <p:blipFill>
          <a:blip r:embed="rId2"/>
          <a:srcRect/>
          <a:stretch>
            <a:fillRect/>
          </a:stretch>
        </p:blipFill>
        <p:spPr bwMode="auto">
          <a:xfrm>
            <a:off x="1928794" y="0"/>
            <a:ext cx="7215206" cy="5500702"/>
          </a:xfrm>
          <a:prstGeom prst="rect">
            <a:avLst/>
          </a:prstGeom>
          <a:noFill/>
          <a:ln w="9525">
            <a:noFill/>
            <a:miter lim="800000"/>
            <a:headEnd/>
            <a:tailEnd/>
          </a:ln>
        </p:spPr>
      </p:pic>
      <p:sp>
        <p:nvSpPr>
          <p:cNvPr id="3" name="Прямоугольник 2"/>
          <p:cNvSpPr/>
          <p:nvPr/>
        </p:nvSpPr>
        <p:spPr>
          <a:xfrm>
            <a:off x="0" y="5572140"/>
            <a:ext cx="9144000" cy="1077218"/>
          </a:xfrm>
          <a:prstGeom prst="rect">
            <a:avLst/>
          </a:prstGeom>
          <a:solidFill>
            <a:schemeClr val="accent3">
              <a:lumMod val="60000"/>
              <a:lumOff val="40000"/>
            </a:schemeClr>
          </a:solidFill>
        </p:spPr>
        <p:txBody>
          <a:bodyPr wrap="square">
            <a:spAutoFit/>
          </a:bodyPr>
          <a:lstStyle/>
          <a:p>
            <a:r>
              <a:rPr lang="ru-RU" sz="3200" b="1" dirty="0" smtClean="0"/>
              <a:t>Памятник «Народные мстители» Мемориал Катакомбы. в Одессе.</a:t>
            </a:r>
            <a:endParaRPr lang="ru-RU" sz="3200" b="1" dirty="0"/>
          </a:p>
        </p:txBody>
      </p:sp>
    </p:spTree>
  </p:cSld>
  <p:clrMapOvr>
    <a:masterClrMapping/>
  </p:clrMapOvr>
  <p:transition advClick="0" advTm="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3174" y="214290"/>
            <a:ext cx="6286512" cy="2246769"/>
          </a:xfrm>
          <a:prstGeom prst="rect">
            <a:avLst/>
          </a:prstGeom>
          <a:solidFill>
            <a:schemeClr val="accent6">
              <a:lumMod val="20000"/>
              <a:lumOff val="80000"/>
            </a:schemeClr>
          </a:solidFill>
        </p:spPr>
        <p:txBody>
          <a:bodyPr wrap="square">
            <a:spAutoFit/>
          </a:bodyPr>
          <a:lstStyle/>
          <a:p>
            <a:r>
              <a:rPr lang="ru-RU" sz="2800" b="1" dirty="0" smtClean="0"/>
              <a:t>Из всех городов Советского Союза, именно этот город первым столкнулся с агрессией гитлеровской Германии. Ранним утром 22 июня 1941 года подвергся бомбежке этот город.</a:t>
            </a:r>
            <a:endParaRPr lang="ru-RU" sz="2800" b="1" dirty="0"/>
          </a:p>
        </p:txBody>
      </p:sp>
      <p:sp>
        <p:nvSpPr>
          <p:cNvPr id="3" name="Прямоугольник 2"/>
          <p:cNvSpPr/>
          <p:nvPr/>
        </p:nvSpPr>
        <p:spPr>
          <a:xfrm>
            <a:off x="4572000" y="2928934"/>
            <a:ext cx="4285725" cy="523220"/>
          </a:xfrm>
          <a:prstGeom prst="rect">
            <a:avLst/>
          </a:prstGeom>
          <a:solidFill>
            <a:schemeClr val="accent6">
              <a:lumMod val="40000"/>
              <a:lumOff val="60000"/>
            </a:schemeClr>
          </a:solidFill>
        </p:spPr>
        <p:txBody>
          <a:bodyPr wrap="none">
            <a:spAutoFit/>
          </a:bodyPr>
          <a:lstStyle/>
          <a:p>
            <a:r>
              <a:rPr lang="ru-RU" sz="2800" b="1" dirty="0" smtClean="0"/>
              <a:t>Это город- крепость герой</a:t>
            </a:r>
            <a:endParaRPr lang="ru-RU" sz="2800" b="1" dirty="0"/>
          </a:p>
        </p:txBody>
      </p:sp>
      <p:sp>
        <p:nvSpPr>
          <p:cNvPr id="4" name="Прямоугольник 3"/>
          <p:cNvSpPr/>
          <p:nvPr/>
        </p:nvSpPr>
        <p:spPr>
          <a:xfrm>
            <a:off x="642910" y="4714884"/>
            <a:ext cx="1409040" cy="523220"/>
          </a:xfrm>
          <a:prstGeom prst="rect">
            <a:avLst/>
          </a:prstGeom>
          <a:solidFill>
            <a:schemeClr val="accent6">
              <a:lumMod val="40000"/>
              <a:lumOff val="60000"/>
            </a:schemeClr>
          </a:solidFill>
        </p:spPr>
        <p:txBody>
          <a:bodyPr wrap="none">
            <a:spAutoFit/>
          </a:bodyPr>
          <a:lstStyle/>
          <a:p>
            <a:r>
              <a:rPr lang="ru-RU" sz="2800" b="1" dirty="0" smtClean="0"/>
              <a:t>1.Брест.</a:t>
            </a:r>
            <a:endParaRPr lang="ru-RU" sz="2800" b="1" dirty="0"/>
          </a:p>
        </p:txBody>
      </p:sp>
      <p:sp>
        <p:nvSpPr>
          <p:cNvPr id="5" name="Прямоугольник 4"/>
          <p:cNvSpPr/>
          <p:nvPr/>
        </p:nvSpPr>
        <p:spPr>
          <a:xfrm>
            <a:off x="714348" y="5715016"/>
            <a:ext cx="1301959" cy="523220"/>
          </a:xfrm>
          <a:prstGeom prst="rect">
            <a:avLst/>
          </a:prstGeom>
          <a:solidFill>
            <a:schemeClr val="accent6">
              <a:lumMod val="40000"/>
              <a:lumOff val="60000"/>
            </a:schemeClr>
          </a:solidFill>
        </p:spPr>
        <p:txBody>
          <a:bodyPr wrap="none">
            <a:spAutoFit/>
          </a:bodyPr>
          <a:lstStyle/>
          <a:p>
            <a:r>
              <a:rPr lang="ru-RU" sz="2800" b="1" dirty="0" smtClean="0"/>
              <a:t>3.Азов.</a:t>
            </a:r>
            <a:endParaRPr lang="ru-RU" sz="2800" b="1" dirty="0"/>
          </a:p>
        </p:txBody>
      </p:sp>
      <p:sp>
        <p:nvSpPr>
          <p:cNvPr id="6" name="Прямоугольник 5"/>
          <p:cNvSpPr/>
          <p:nvPr/>
        </p:nvSpPr>
        <p:spPr>
          <a:xfrm>
            <a:off x="4500562" y="4786322"/>
            <a:ext cx="3005951" cy="523220"/>
          </a:xfrm>
          <a:prstGeom prst="rect">
            <a:avLst/>
          </a:prstGeom>
          <a:solidFill>
            <a:schemeClr val="accent6">
              <a:lumMod val="40000"/>
              <a:lumOff val="60000"/>
            </a:schemeClr>
          </a:solidFill>
        </p:spPr>
        <p:txBody>
          <a:bodyPr wrap="none">
            <a:spAutoFit/>
          </a:bodyPr>
          <a:lstStyle/>
          <a:p>
            <a:r>
              <a:rPr lang="ru-RU" sz="2800" b="1" dirty="0" smtClean="0"/>
              <a:t>2.Петропавловск. </a:t>
            </a:r>
            <a:endParaRPr lang="ru-RU" sz="2800" b="1" dirty="0"/>
          </a:p>
        </p:txBody>
      </p:sp>
      <p:sp>
        <p:nvSpPr>
          <p:cNvPr id="7" name="Прямоугольник 6"/>
          <p:cNvSpPr/>
          <p:nvPr/>
        </p:nvSpPr>
        <p:spPr>
          <a:xfrm>
            <a:off x="4572000" y="5786454"/>
            <a:ext cx="1853392" cy="523220"/>
          </a:xfrm>
          <a:prstGeom prst="rect">
            <a:avLst/>
          </a:prstGeom>
          <a:solidFill>
            <a:schemeClr val="accent6">
              <a:lumMod val="40000"/>
              <a:lumOff val="60000"/>
            </a:schemeClr>
          </a:solidFill>
        </p:spPr>
        <p:txBody>
          <a:bodyPr wrap="none">
            <a:spAutoFit/>
          </a:bodyPr>
          <a:lstStyle/>
          <a:p>
            <a:r>
              <a:rPr lang="ru-RU" sz="2800" b="1" dirty="0" smtClean="0"/>
              <a:t>4. Измаил.</a:t>
            </a:r>
            <a:endParaRPr lang="ru-RU" sz="2800" b="1"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93866"/>
          </a:xfrm>
          <a:prstGeom prst="rect">
            <a:avLst/>
          </a:prstGeom>
          <a:solidFill>
            <a:schemeClr val="accent6">
              <a:lumMod val="20000"/>
              <a:lumOff val="80000"/>
            </a:schemeClr>
          </a:solidFill>
        </p:spPr>
        <p:txBody>
          <a:bodyPr wrap="square">
            <a:spAutoFit/>
          </a:bodyPr>
          <a:lstStyle/>
          <a:p>
            <a:r>
              <a:rPr lang="ru-RU" sz="2800" b="1" dirty="0" smtClean="0"/>
              <a:t>Немецкое командование рассчитывало захватить крепость в течение нескольких часов, но 45-я дивизия вермахта застряла в Бресте на неделю и со значительными потерями еще целый месяц подавляла отдельные очаги сопротивления героев-защитников Бреста. В результате, Брестская крепость стала символом мужества, героической стойкости и доблести времен Великой Отечественной войны. Сопротивление было подавлено и около 5-6 тысяч советских воинов попали в плен. Но и потери вермахта от того отпора  защитников Бреста оказались значительны – 1121 человек убитыми и ранеными, что составляет 5% от всех потерь гитлеровской армии в первую неделю войны.</a:t>
            </a:r>
            <a:endParaRPr lang="ru-RU" sz="2800" b="1" dirty="0"/>
          </a:p>
        </p:txBody>
      </p:sp>
    </p:spTree>
  </p:cSld>
  <p:clrMapOvr>
    <a:masterClrMapping/>
  </p:clrMapOvr>
  <p:transition advClick="0" advTm="4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ordenrf.ru/upload/novosty-info/brest-6.jpg"/>
          <p:cNvPicPr/>
          <p:nvPr/>
        </p:nvPicPr>
        <p:blipFill>
          <a:blip r:embed="rId3"/>
          <a:srcRect/>
          <a:stretch>
            <a:fillRect/>
          </a:stretch>
        </p:blipFill>
        <p:spPr bwMode="auto">
          <a:xfrm>
            <a:off x="1357289" y="0"/>
            <a:ext cx="7786711" cy="5857892"/>
          </a:xfrm>
          <a:prstGeom prst="rect">
            <a:avLst/>
          </a:prstGeom>
          <a:noFill/>
          <a:ln w="9525">
            <a:noFill/>
            <a:miter lim="800000"/>
            <a:headEnd/>
            <a:tailEnd/>
          </a:ln>
        </p:spPr>
      </p:pic>
      <p:sp>
        <p:nvSpPr>
          <p:cNvPr id="5" name="Прямоугольник 4"/>
          <p:cNvSpPr/>
          <p:nvPr/>
        </p:nvSpPr>
        <p:spPr>
          <a:xfrm>
            <a:off x="428596" y="6072206"/>
            <a:ext cx="8429684" cy="584775"/>
          </a:xfrm>
          <a:prstGeom prst="rect">
            <a:avLst/>
          </a:prstGeom>
          <a:solidFill>
            <a:schemeClr val="accent6">
              <a:lumMod val="40000"/>
              <a:lumOff val="60000"/>
            </a:schemeClr>
          </a:solidFill>
        </p:spPr>
        <p:txBody>
          <a:bodyPr wrap="square">
            <a:spAutoFit/>
          </a:bodyPr>
          <a:lstStyle/>
          <a:p>
            <a:r>
              <a:rPr lang="ru-RU" sz="3200" b="1" dirty="0" smtClean="0"/>
              <a:t>               Брест.  Монумент «Мужество»</a:t>
            </a:r>
            <a:endParaRPr lang="ru-RU" sz="3200" b="1" dirty="0"/>
          </a:p>
        </p:txBody>
      </p:sp>
    </p:spTree>
  </p:cSld>
  <p:clrMapOvr>
    <a:masterClrMapping/>
  </p:clrMapOvr>
  <p:transition advClick="0" advTm="2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3174" y="285728"/>
            <a:ext cx="6215106" cy="2677656"/>
          </a:xfrm>
          <a:prstGeom prst="rect">
            <a:avLst/>
          </a:prstGeom>
          <a:solidFill>
            <a:schemeClr val="accent6">
              <a:lumMod val="20000"/>
              <a:lumOff val="80000"/>
            </a:schemeClr>
          </a:solidFill>
        </p:spPr>
        <p:txBody>
          <a:bodyPr wrap="square">
            <a:spAutoFit/>
          </a:bodyPr>
          <a:lstStyle/>
          <a:p>
            <a:pPr algn="ctr"/>
            <a:r>
              <a:rPr lang="ru-RU" sz="2800" b="1" dirty="0" smtClean="0"/>
              <a:t> Этому городу-герою на севере страны вслед за Сталинградом, принадлежит печальный рекорд по количеству взрывчатки, сброшенной на квадратный метр городской территории.</a:t>
            </a:r>
            <a:endParaRPr lang="ru-RU" sz="2800" b="1" dirty="0"/>
          </a:p>
        </p:txBody>
      </p:sp>
      <p:sp>
        <p:nvSpPr>
          <p:cNvPr id="3" name="Прямоугольник 2"/>
          <p:cNvSpPr/>
          <p:nvPr/>
        </p:nvSpPr>
        <p:spPr>
          <a:xfrm>
            <a:off x="642910" y="4643446"/>
            <a:ext cx="2580322" cy="523220"/>
          </a:xfrm>
          <a:prstGeom prst="rect">
            <a:avLst/>
          </a:prstGeom>
          <a:solidFill>
            <a:schemeClr val="accent6">
              <a:lumMod val="40000"/>
              <a:lumOff val="60000"/>
            </a:schemeClr>
          </a:solidFill>
        </p:spPr>
        <p:txBody>
          <a:bodyPr wrap="none">
            <a:spAutoFit/>
          </a:bodyPr>
          <a:lstStyle/>
          <a:p>
            <a:r>
              <a:rPr lang="ru-RU" sz="2800" b="1" dirty="0" smtClean="0"/>
              <a:t>1.Архангельск. </a:t>
            </a:r>
            <a:endParaRPr lang="ru-RU" sz="2800" b="1" dirty="0"/>
          </a:p>
        </p:txBody>
      </p:sp>
      <p:sp>
        <p:nvSpPr>
          <p:cNvPr id="4" name="Прямоугольник 3"/>
          <p:cNvSpPr/>
          <p:nvPr/>
        </p:nvSpPr>
        <p:spPr>
          <a:xfrm>
            <a:off x="5929322" y="4714884"/>
            <a:ext cx="2276585" cy="523220"/>
          </a:xfrm>
          <a:prstGeom prst="rect">
            <a:avLst/>
          </a:prstGeom>
          <a:solidFill>
            <a:schemeClr val="accent6">
              <a:lumMod val="40000"/>
              <a:lumOff val="60000"/>
            </a:schemeClr>
          </a:solidFill>
        </p:spPr>
        <p:txBody>
          <a:bodyPr wrap="none">
            <a:spAutoFit/>
          </a:bodyPr>
          <a:lstStyle/>
          <a:p>
            <a:r>
              <a:rPr lang="ru-RU" sz="2800" b="1" dirty="0" smtClean="0"/>
              <a:t>2.Мурманск. </a:t>
            </a:r>
            <a:endParaRPr lang="ru-RU" sz="2800" b="1" dirty="0"/>
          </a:p>
        </p:txBody>
      </p:sp>
      <p:sp>
        <p:nvSpPr>
          <p:cNvPr id="5" name="Прямоугольник 4"/>
          <p:cNvSpPr/>
          <p:nvPr/>
        </p:nvSpPr>
        <p:spPr>
          <a:xfrm>
            <a:off x="714348" y="5643578"/>
            <a:ext cx="2230098" cy="523220"/>
          </a:xfrm>
          <a:prstGeom prst="rect">
            <a:avLst/>
          </a:prstGeom>
          <a:solidFill>
            <a:schemeClr val="accent6">
              <a:lumMod val="40000"/>
              <a:lumOff val="60000"/>
            </a:schemeClr>
          </a:solidFill>
        </p:spPr>
        <p:txBody>
          <a:bodyPr wrap="none">
            <a:spAutoFit/>
          </a:bodyPr>
          <a:lstStyle/>
          <a:p>
            <a:r>
              <a:rPr lang="ru-RU" sz="2800" b="1" dirty="0" smtClean="0"/>
              <a:t> 3.Норильск. </a:t>
            </a:r>
            <a:endParaRPr lang="ru-RU" sz="2800" b="1" dirty="0"/>
          </a:p>
        </p:txBody>
      </p:sp>
      <p:sp>
        <p:nvSpPr>
          <p:cNvPr id="6" name="Прямоугольник 5"/>
          <p:cNvSpPr/>
          <p:nvPr/>
        </p:nvSpPr>
        <p:spPr>
          <a:xfrm>
            <a:off x="6000760" y="5572140"/>
            <a:ext cx="1994457" cy="523220"/>
          </a:xfrm>
          <a:prstGeom prst="rect">
            <a:avLst/>
          </a:prstGeom>
          <a:solidFill>
            <a:schemeClr val="accent6">
              <a:lumMod val="40000"/>
              <a:lumOff val="60000"/>
            </a:schemeClr>
          </a:solidFill>
        </p:spPr>
        <p:txBody>
          <a:bodyPr wrap="none">
            <a:spAutoFit/>
          </a:bodyPr>
          <a:lstStyle/>
          <a:p>
            <a:r>
              <a:rPr lang="ru-RU" sz="2800" b="1" dirty="0" smtClean="0"/>
              <a:t>4.Балтийск.</a:t>
            </a:r>
            <a:endParaRPr lang="ru-RU" sz="2800" b="1"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001643"/>
          </a:xfrm>
          <a:prstGeom prst="rect">
            <a:avLst/>
          </a:prstGeom>
          <a:solidFill>
            <a:schemeClr val="accent6">
              <a:lumMod val="20000"/>
              <a:lumOff val="80000"/>
            </a:schemeClr>
          </a:solidFill>
        </p:spPr>
        <p:txBody>
          <a:bodyPr wrap="square">
            <a:spAutoFit/>
          </a:bodyPr>
          <a:lstStyle/>
          <a:p>
            <a:r>
              <a:rPr lang="ru-RU" sz="2400" b="1" dirty="0" smtClean="0"/>
              <a:t>Вражеское наступление на Мурманск началось 29 июня 1941 года, но наши солдаты остановили врага в 20-30 километрах от граничной линии. Ценой ожесточенных боев и безграничного мужества этих героев, линия фронта оставалась неизменной до 1944 года, когда наши войска начали наступление. Мурманск – один из тех городов, которые стали прифронтовыми с первых же дней войны. Вслед за Сталинградом, Мурманск становится лидером в печальной статистике: количество взрывчатых веществ на квадратный метр территории города превысило все мыслимые пределы: 792 авиационных налета и 185 тысяч сброшенных бомб – однако Мурманск выстоял и продолжал работать как портовый город. Героями Северного флота было уничтожено более 200 боевых кораблей и около 400 транспортных. А осенью 1944 года флот изгнал противника из этих земель и угроза захвата Мурманска миновала. Мурманск получил звание «Город-Герой» 6 мая 1985 года.</a:t>
            </a:r>
            <a:endParaRPr lang="ru-RU" sz="2400" b="1" dirty="0"/>
          </a:p>
        </p:txBody>
      </p:sp>
    </p:spTree>
  </p:cSld>
  <p:clrMapOvr>
    <a:masterClrMapping/>
  </p:clrMapOvr>
  <p:transition advClick="0" advTm="4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murmansk-1.jpg"/>
          <p:cNvPicPr/>
          <p:nvPr/>
        </p:nvPicPr>
        <p:blipFill>
          <a:blip r:embed="rId2"/>
          <a:srcRect/>
          <a:stretch>
            <a:fillRect/>
          </a:stretch>
        </p:blipFill>
        <p:spPr bwMode="auto">
          <a:xfrm>
            <a:off x="1500167" y="0"/>
            <a:ext cx="7643834" cy="5786454"/>
          </a:xfrm>
          <a:prstGeom prst="rect">
            <a:avLst/>
          </a:prstGeom>
          <a:noFill/>
          <a:ln w="9525">
            <a:noFill/>
            <a:miter lim="800000"/>
            <a:headEnd/>
            <a:tailEnd/>
          </a:ln>
        </p:spPr>
      </p:pic>
      <p:sp>
        <p:nvSpPr>
          <p:cNvPr id="3" name="Прямоугольник 2"/>
          <p:cNvSpPr/>
          <p:nvPr/>
        </p:nvSpPr>
        <p:spPr>
          <a:xfrm>
            <a:off x="0" y="5903893"/>
            <a:ext cx="9144000" cy="954107"/>
          </a:xfrm>
          <a:prstGeom prst="rect">
            <a:avLst/>
          </a:prstGeom>
          <a:solidFill>
            <a:schemeClr val="accent6">
              <a:lumMod val="40000"/>
              <a:lumOff val="60000"/>
            </a:schemeClr>
          </a:solidFill>
        </p:spPr>
        <p:txBody>
          <a:bodyPr wrap="square">
            <a:spAutoFit/>
          </a:bodyPr>
          <a:lstStyle/>
          <a:p>
            <a:r>
              <a:rPr lang="ru-RU" sz="2800" b="1" dirty="0" smtClean="0"/>
              <a:t>Мемориал Защитникам Советского Заполярья в годы Великой Отечественной войны</a:t>
            </a:r>
            <a:endParaRPr lang="ru-RU" sz="2800" b="1" dirty="0"/>
          </a:p>
        </p:txBody>
      </p:sp>
    </p:spTree>
  </p:cSld>
  <p:clrMapOvr>
    <a:masterClrMapping/>
  </p:clrMapOvr>
  <p:transition advClick="0" advTm="2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14612" y="214290"/>
            <a:ext cx="6215074" cy="954107"/>
          </a:xfrm>
          <a:prstGeom prst="rect">
            <a:avLst/>
          </a:prstGeom>
          <a:solidFill>
            <a:schemeClr val="accent6">
              <a:lumMod val="20000"/>
              <a:lumOff val="80000"/>
            </a:schemeClr>
          </a:solidFill>
        </p:spPr>
        <p:txBody>
          <a:bodyPr wrap="square">
            <a:spAutoFit/>
          </a:bodyPr>
          <a:lstStyle/>
          <a:p>
            <a:r>
              <a:rPr lang="ru-RU" sz="2800" b="1" dirty="0" smtClean="0"/>
              <a:t>Какой город-герой несколько раз менял своё название?</a:t>
            </a:r>
            <a:endParaRPr lang="ru-RU" sz="2800" b="1" dirty="0"/>
          </a:p>
        </p:txBody>
      </p:sp>
      <p:sp>
        <p:nvSpPr>
          <p:cNvPr id="4" name="Прямоугольник 3"/>
          <p:cNvSpPr/>
          <p:nvPr/>
        </p:nvSpPr>
        <p:spPr>
          <a:xfrm>
            <a:off x="2786050" y="1785926"/>
            <a:ext cx="5786446" cy="1815882"/>
          </a:xfrm>
          <a:prstGeom prst="rect">
            <a:avLst/>
          </a:prstGeom>
          <a:solidFill>
            <a:schemeClr val="accent6">
              <a:lumMod val="40000"/>
              <a:lumOff val="60000"/>
            </a:schemeClr>
          </a:solidFill>
        </p:spPr>
        <p:txBody>
          <a:bodyPr wrap="square">
            <a:spAutoFit/>
          </a:bodyPr>
          <a:lstStyle/>
          <a:p>
            <a:r>
              <a:rPr lang="ru-RU" sz="2800" b="1" dirty="0" smtClean="0"/>
              <a:t>В этом городе знаменитые памятники:</a:t>
            </a:r>
          </a:p>
          <a:p>
            <a:r>
              <a:rPr lang="ru-RU" sz="2800" b="1" dirty="0" smtClean="0"/>
              <a:t>«Мельница  </a:t>
            </a:r>
            <a:r>
              <a:rPr lang="ru-RU" sz="2800" b="1" dirty="0" err="1" smtClean="0"/>
              <a:t>Гергардта</a:t>
            </a:r>
            <a:r>
              <a:rPr lang="ru-RU" sz="2800" b="1" dirty="0" smtClean="0"/>
              <a:t>»</a:t>
            </a:r>
          </a:p>
          <a:p>
            <a:r>
              <a:rPr lang="ru-RU" sz="2800" b="1" dirty="0" smtClean="0"/>
              <a:t>и «Дом Павлова»</a:t>
            </a:r>
            <a:endParaRPr lang="ru-RU" sz="2800" b="1" dirty="0"/>
          </a:p>
        </p:txBody>
      </p:sp>
      <p:sp>
        <p:nvSpPr>
          <p:cNvPr id="5" name="Прямоугольник 4"/>
          <p:cNvSpPr/>
          <p:nvPr/>
        </p:nvSpPr>
        <p:spPr>
          <a:xfrm>
            <a:off x="642910" y="4643446"/>
            <a:ext cx="1963294" cy="523220"/>
          </a:xfrm>
          <a:prstGeom prst="rect">
            <a:avLst/>
          </a:prstGeom>
          <a:solidFill>
            <a:schemeClr val="accent6">
              <a:lumMod val="40000"/>
              <a:lumOff val="60000"/>
            </a:schemeClr>
          </a:solidFill>
        </p:spPr>
        <p:txBody>
          <a:bodyPr wrap="none">
            <a:spAutoFit/>
          </a:bodyPr>
          <a:lstStyle/>
          <a:p>
            <a:r>
              <a:rPr lang="ru-RU" sz="2800" b="1" dirty="0" smtClean="0"/>
              <a:t>1. Витебск. </a:t>
            </a:r>
            <a:endParaRPr lang="ru-RU" sz="2800" b="1" dirty="0"/>
          </a:p>
        </p:txBody>
      </p:sp>
      <p:sp>
        <p:nvSpPr>
          <p:cNvPr id="6" name="Прямоугольник 5"/>
          <p:cNvSpPr/>
          <p:nvPr/>
        </p:nvSpPr>
        <p:spPr>
          <a:xfrm>
            <a:off x="5429256" y="4643446"/>
            <a:ext cx="1757212" cy="523220"/>
          </a:xfrm>
          <a:prstGeom prst="rect">
            <a:avLst/>
          </a:prstGeom>
          <a:solidFill>
            <a:schemeClr val="accent6">
              <a:lumMod val="40000"/>
              <a:lumOff val="60000"/>
            </a:schemeClr>
          </a:solidFill>
        </p:spPr>
        <p:txBody>
          <a:bodyPr wrap="none">
            <a:spAutoFit/>
          </a:bodyPr>
          <a:lstStyle/>
          <a:p>
            <a:r>
              <a:rPr lang="ru-RU" sz="2800" b="1" dirty="0" smtClean="0"/>
              <a:t>2. Пермь. </a:t>
            </a:r>
            <a:endParaRPr lang="ru-RU" sz="2800" b="1" dirty="0"/>
          </a:p>
        </p:txBody>
      </p:sp>
      <p:sp>
        <p:nvSpPr>
          <p:cNvPr id="7" name="Прямоугольник 6"/>
          <p:cNvSpPr/>
          <p:nvPr/>
        </p:nvSpPr>
        <p:spPr>
          <a:xfrm>
            <a:off x="5500694" y="5786454"/>
            <a:ext cx="2321789" cy="523220"/>
          </a:xfrm>
          <a:prstGeom prst="rect">
            <a:avLst/>
          </a:prstGeom>
          <a:solidFill>
            <a:schemeClr val="accent6">
              <a:lumMod val="40000"/>
              <a:lumOff val="60000"/>
            </a:schemeClr>
          </a:solidFill>
        </p:spPr>
        <p:txBody>
          <a:bodyPr wrap="none">
            <a:spAutoFit/>
          </a:bodyPr>
          <a:lstStyle/>
          <a:p>
            <a:r>
              <a:rPr lang="ru-RU" sz="2800" b="1" dirty="0" smtClean="0"/>
              <a:t>4. Волгоград. </a:t>
            </a:r>
            <a:endParaRPr lang="ru-RU" sz="2800" b="1" dirty="0"/>
          </a:p>
        </p:txBody>
      </p:sp>
      <p:sp>
        <p:nvSpPr>
          <p:cNvPr id="8" name="Прямоугольник 7"/>
          <p:cNvSpPr/>
          <p:nvPr/>
        </p:nvSpPr>
        <p:spPr>
          <a:xfrm>
            <a:off x="714348" y="5786454"/>
            <a:ext cx="1358705" cy="523220"/>
          </a:xfrm>
          <a:prstGeom prst="rect">
            <a:avLst/>
          </a:prstGeom>
          <a:solidFill>
            <a:schemeClr val="accent6">
              <a:lumMod val="40000"/>
              <a:lumOff val="60000"/>
            </a:schemeClr>
          </a:solidFill>
        </p:spPr>
        <p:txBody>
          <a:bodyPr wrap="none">
            <a:spAutoFit/>
          </a:bodyPr>
          <a:lstStyle/>
          <a:p>
            <a:r>
              <a:rPr lang="ru-RU" sz="2800" b="1" dirty="0" smtClean="0"/>
              <a:t>3.Орёл.</a:t>
            </a:r>
            <a:endParaRPr lang="ru-RU" sz="2800" b="1"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xit" presetSubtype="0" fill="hold" grpId="0" nodeType="clickEffect">
                                  <p:stCondLst>
                                    <p:cond delay="0"/>
                                  </p:stCondLst>
                                  <p:childTnLst>
                                    <p:anim calcmode="discrete" valueType="str">
                                      <p:cBhvr>
                                        <p:cTn id="11" dur="1000"/>
                                        <p:tgtEl>
                                          <p:spTgt spid="6"/>
                                        </p:tgtEl>
                                        <p:attrNameLst>
                                          <p:attrName>style.visibility</p:attrName>
                                        </p:attrNameLst>
                                      </p:cBhvr>
                                      <p:tavLst>
                                        <p:tav tm="0">
                                          <p:val>
                                            <p:strVal val="hidden"/>
                                          </p:val>
                                        </p:tav>
                                        <p:tav tm="50000">
                                          <p:val>
                                            <p:strVal val="visible"/>
                                          </p:val>
                                        </p:tav>
                                      </p:tavLst>
                                    </p:anim>
                                    <p:set>
                                      <p:cBhvr>
                                        <p:cTn id="12" dur="1" fill="hold">
                                          <p:stCondLst>
                                            <p:cond delay="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1" presetClass="exit" presetSubtype="0" fill="hold" grpId="0" nodeType="clickEffect">
                                  <p:stCondLst>
                                    <p:cond delay="0"/>
                                  </p:stCondLst>
                                  <p:childTnLst>
                                    <p:anim calcmode="discrete" valueType="str">
                                      <p:cBhvr>
                                        <p:cTn id="16" dur="1000"/>
                                        <p:tgtEl>
                                          <p:spTgt spid="8"/>
                                        </p:tgtEl>
                                        <p:attrNameLst>
                                          <p:attrName>style.visibility</p:attrName>
                                        </p:attrNameLst>
                                      </p:cBhvr>
                                      <p:tavLst>
                                        <p:tav tm="0">
                                          <p:val>
                                            <p:strVal val="hidden"/>
                                          </p:val>
                                        </p:tav>
                                        <p:tav tm="50000">
                                          <p:val>
                                            <p:strVal val="visible"/>
                                          </p:val>
                                        </p:tav>
                                      </p:tavLst>
                                    </p:anim>
                                    <p:set>
                                      <p:cBhvr>
                                        <p:cTn id="17" dur="1" fill="hold">
                                          <p:stCondLst>
                                            <p:cond delay="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1" presetClass="exit" presetSubtype="0" fill="hold" grpId="0" nodeType="clickEffect">
                                  <p:stCondLst>
                                    <p:cond delay="0"/>
                                  </p:stCondLst>
                                  <p:childTnLst>
                                    <p:anim calcmode="discrete" valueType="str">
                                      <p:cBhvr>
                                        <p:cTn id="21" dur="1000"/>
                                        <p:tgtEl>
                                          <p:spTgt spid="5"/>
                                        </p:tgtEl>
                                        <p:attrNameLst>
                                          <p:attrName>style.visibility</p:attrName>
                                        </p:attrNameLst>
                                      </p:cBhvr>
                                      <p:tavLst>
                                        <p:tav tm="0">
                                          <p:val>
                                            <p:strVal val="hidden"/>
                                          </p:val>
                                        </p:tav>
                                        <p:tav tm="50000">
                                          <p:val>
                                            <p:strVal val="visible"/>
                                          </p:val>
                                        </p:tav>
                                      </p:tavLst>
                                    </p:anim>
                                    <p:set>
                                      <p:cBhvr>
                                        <p:cTn id="22" dur="1" fill="hold">
                                          <p:stCondLst>
                                            <p:cond delay="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p:cBhvr>
                                        <p:cTn id="26" dur="2000" fill="hold"/>
                                        <p:tgtEl>
                                          <p:spTgt spid="7"/>
                                        </p:tgtEl>
                                        <p:attrNameLst>
                                          <p:attrName>fillcolor</p:attrName>
                                        </p:attrNameLst>
                                      </p:cBhvr>
                                      <p:to>
                                        <a:schemeClr val="accent2"/>
                                      </p:to>
                                    </p:animClr>
                                    <p:set>
                                      <p:cBhvr>
                                        <p:cTn id="27" dur="2000" fill="hold"/>
                                        <p:tgtEl>
                                          <p:spTgt spid="7"/>
                                        </p:tgtEl>
                                        <p:attrNameLst>
                                          <p:attrName>fill.type</p:attrName>
                                        </p:attrNameLst>
                                      </p:cBhvr>
                                      <p:to>
                                        <p:strVal val="solid"/>
                                      </p:to>
                                    </p:set>
                                    <p:set>
                                      <p:cBhvr>
                                        <p:cTn id="2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5693866"/>
          </a:xfrm>
          <a:prstGeom prst="rect">
            <a:avLst/>
          </a:prstGeom>
          <a:solidFill>
            <a:schemeClr val="accent6">
              <a:lumMod val="20000"/>
              <a:lumOff val="80000"/>
            </a:schemeClr>
          </a:solidFill>
        </p:spPr>
        <p:txBody>
          <a:bodyPr wrap="square">
            <a:spAutoFit/>
          </a:bodyPr>
          <a:lstStyle/>
          <a:p>
            <a:r>
              <a:rPr lang="ru-RU" sz="2800" b="1" dirty="0" smtClean="0"/>
              <a:t>17 июля 1942 года началось одно из самых великих и масштабных сражений в истории Второй мировой войны – Сталинградская битва. Несмотря на стремление фашистов захватить город как можно скорее, она продолжалась 200 долгих, кровопролитных дней и ночей, благодаря неимоверным усилиям героев армии, флота и простых жителей области.</a:t>
            </a:r>
          </a:p>
          <a:p>
            <a:endParaRPr lang="ru-RU" sz="2800" b="1" dirty="0" smtClean="0"/>
          </a:p>
          <a:p>
            <a:r>
              <a:rPr lang="ru-RU" sz="2800" b="1" dirty="0" smtClean="0"/>
              <a:t>Январь 1943 года принес полную победу на этом участке фронта. Фашистские захватчики были окружены, а генерал Паулюс со всей армией сдался в плен. За все время Сталинградского сражения немецкая армия потеряла более 1,5 миллиона человек.</a:t>
            </a:r>
            <a:endParaRPr lang="ru-RU" sz="2800" b="1" dirty="0"/>
          </a:p>
        </p:txBody>
      </p:sp>
    </p:spTree>
  </p:cSld>
  <p:clrMapOvr>
    <a:masterClrMapping/>
  </p:clrMapOvr>
  <p:transition advClick="0" advTm="4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volgograd-rodina-mat-zovet.jpg"/>
          <p:cNvPicPr/>
          <p:nvPr/>
        </p:nvPicPr>
        <p:blipFill>
          <a:blip r:embed="rId2"/>
          <a:srcRect/>
          <a:stretch>
            <a:fillRect/>
          </a:stretch>
        </p:blipFill>
        <p:spPr bwMode="auto">
          <a:xfrm>
            <a:off x="4000496" y="0"/>
            <a:ext cx="5143504" cy="6858000"/>
          </a:xfrm>
          <a:prstGeom prst="rect">
            <a:avLst/>
          </a:prstGeom>
          <a:noFill/>
          <a:ln w="9525">
            <a:noFill/>
            <a:miter lim="800000"/>
            <a:headEnd/>
            <a:tailEnd/>
          </a:ln>
        </p:spPr>
      </p:pic>
      <p:sp>
        <p:nvSpPr>
          <p:cNvPr id="3" name="Прямоугольник 2"/>
          <p:cNvSpPr/>
          <p:nvPr/>
        </p:nvSpPr>
        <p:spPr>
          <a:xfrm>
            <a:off x="428596" y="4143380"/>
            <a:ext cx="3271601" cy="1754326"/>
          </a:xfrm>
          <a:prstGeom prst="rect">
            <a:avLst/>
          </a:prstGeom>
          <a:solidFill>
            <a:schemeClr val="accent6">
              <a:lumMod val="40000"/>
              <a:lumOff val="60000"/>
            </a:schemeClr>
          </a:solidFill>
        </p:spPr>
        <p:txBody>
          <a:bodyPr wrap="none">
            <a:spAutoFit/>
          </a:bodyPr>
          <a:lstStyle/>
          <a:p>
            <a:r>
              <a:rPr lang="ru-RU" sz="3600" b="1" dirty="0" smtClean="0">
                <a:solidFill>
                  <a:schemeClr val="tx2">
                    <a:lumMod val="75000"/>
                  </a:schemeClr>
                </a:solidFill>
              </a:rPr>
              <a:t>Волгоград.</a:t>
            </a:r>
          </a:p>
          <a:p>
            <a:endParaRPr lang="ru-RU" sz="3600" b="1" dirty="0" smtClean="0">
              <a:solidFill>
                <a:schemeClr val="tx2">
                  <a:lumMod val="75000"/>
                </a:schemeClr>
              </a:solidFill>
            </a:endParaRPr>
          </a:p>
          <a:p>
            <a:r>
              <a:rPr lang="ru-RU" sz="3600" b="1" dirty="0" smtClean="0">
                <a:solidFill>
                  <a:schemeClr val="tx2">
                    <a:lumMod val="75000"/>
                  </a:schemeClr>
                </a:solidFill>
              </a:rPr>
              <a:t>Мамаев курган</a:t>
            </a:r>
            <a:endParaRPr lang="ru-RU" sz="3600" b="1" dirty="0">
              <a:solidFill>
                <a:schemeClr val="tx2">
                  <a:lumMod val="75000"/>
                </a:schemeClr>
              </a:solidFill>
            </a:endParaRPr>
          </a:p>
        </p:txBody>
      </p:sp>
    </p:spTree>
  </p:cSld>
  <p:clrMapOvr>
    <a:masterClrMapping/>
  </p:clrMapOvr>
  <p:transition advClick="0"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416320"/>
          </a:xfrm>
          <a:prstGeom prst="rect">
            <a:avLst/>
          </a:prstGeom>
          <a:solidFill>
            <a:schemeClr val="accent2">
              <a:lumMod val="20000"/>
              <a:lumOff val="80000"/>
            </a:schemeClr>
          </a:solidFill>
        </p:spPr>
        <p:txBody>
          <a:bodyPr wrap="square">
            <a:spAutoFit/>
          </a:bodyPr>
          <a:lstStyle/>
          <a:p>
            <a:r>
              <a:rPr lang="ru-RU" sz="5400" dirty="0" smtClean="0">
                <a:latin typeface="Arial" pitchFamily="34" charset="0"/>
                <a:cs typeface="Arial" pitchFamily="34" charset="0"/>
              </a:rPr>
              <a:t>Сколько городов бывшего Советского Союза получили звание «город-герой»?</a:t>
            </a:r>
            <a:endParaRPr lang="ru-RU" sz="5400" dirty="0">
              <a:latin typeface="Arial" pitchFamily="34" charset="0"/>
              <a:cs typeface="Arial" pitchFamily="34" charset="0"/>
            </a:endParaRPr>
          </a:p>
        </p:txBody>
      </p:sp>
      <p:sp>
        <p:nvSpPr>
          <p:cNvPr id="3" name="Прямоугольник 2"/>
          <p:cNvSpPr/>
          <p:nvPr/>
        </p:nvSpPr>
        <p:spPr>
          <a:xfrm>
            <a:off x="214282" y="3857628"/>
            <a:ext cx="1986441" cy="523220"/>
          </a:xfrm>
          <a:prstGeom prst="rect">
            <a:avLst/>
          </a:prstGeom>
          <a:solidFill>
            <a:schemeClr val="accent6">
              <a:lumMod val="40000"/>
              <a:lumOff val="60000"/>
            </a:schemeClr>
          </a:solidFill>
        </p:spPr>
        <p:txBody>
          <a:bodyPr wrap="none">
            <a:spAutoFit/>
          </a:bodyPr>
          <a:lstStyle/>
          <a:p>
            <a:r>
              <a:rPr lang="ru-RU" sz="2800" b="1" dirty="0" smtClean="0">
                <a:solidFill>
                  <a:srgbClr val="C00000"/>
                </a:solidFill>
              </a:rPr>
              <a:t>1.Десять.</a:t>
            </a:r>
            <a:r>
              <a:rPr lang="ru-RU" sz="2800" b="1" dirty="0" smtClean="0"/>
              <a:t> </a:t>
            </a:r>
            <a:endParaRPr lang="ru-RU" sz="2800" b="1" dirty="0"/>
          </a:p>
        </p:txBody>
      </p:sp>
      <p:sp>
        <p:nvSpPr>
          <p:cNvPr id="4" name="Прямоугольник 3"/>
          <p:cNvSpPr/>
          <p:nvPr/>
        </p:nvSpPr>
        <p:spPr>
          <a:xfrm>
            <a:off x="4929190" y="3786190"/>
            <a:ext cx="3294492" cy="523220"/>
          </a:xfrm>
          <a:prstGeom prst="rect">
            <a:avLst/>
          </a:prstGeom>
          <a:solidFill>
            <a:schemeClr val="accent6">
              <a:lumMod val="40000"/>
              <a:lumOff val="60000"/>
            </a:schemeClr>
          </a:solidFill>
        </p:spPr>
        <p:txBody>
          <a:bodyPr wrap="none">
            <a:spAutoFit/>
          </a:bodyPr>
          <a:lstStyle/>
          <a:p>
            <a:r>
              <a:rPr lang="ru-RU" sz="2800" b="1" dirty="0" smtClean="0">
                <a:solidFill>
                  <a:srgbClr val="C00000"/>
                </a:solidFill>
              </a:rPr>
              <a:t>2. Одиннадцать. </a:t>
            </a:r>
            <a:endParaRPr lang="ru-RU" sz="2800" b="1" dirty="0">
              <a:solidFill>
                <a:srgbClr val="C00000"/>
              </a:solidFill>
            </a:endParaRPr>
          </a:p>
        </p:txBody>
      </p:sp>
      <p:sp>
        <p:nvSpPr>
          <p:cNvPr id="5" name="Прямоугольник 4"/>
          <p:cNvSpPr/>
          <p:nvPr/>
        </p:nvSpPr>
        <p:spPr>
          <a:xfrm>
            <a:off x="285720" y="5143512"/>
            <a:ext cx="3028393" cy="523220"/>
          </a:xfrm>
          <a:prstGeom prst="rect">
            <a:avLst/>
          </a:prstGeom>
          <a:solidFill>
            <a:schemeClr val="accent6">
              <a:lumMod val="40000"/>
              <a:lumOff val="60000"/>
            </a:schemeClr>
          </a:solidFill>
        </p:spPr>
        <p:txBody>
          <a:bodyPr wrap="none">
            <a:spAutoFit/>
          </a:bodyPr>
          <a:lstStyle/>
          <a:p>
            <a:r>
              <a:rPr lang="ru-RU" sz="2800" b="1" dirty="0" smtClean="0">
                <a:solidFill>
                  <a:srgbClr val="C00000"/>
                </a:solidFill>
              </a:rPr>
              <a:t>3. Двенадцать. </a:t>
            </a:r>
            <a:endParaRPr lang="ru-RU" sz="2800" b="1" dirty="0">
              <a:solidFill>
                <a:srgbClr val="C00000"/>
              </a:solidFill>
            </a:endParaRPr>
          </a:p>
        </p:txBody>
      </p:sp>
      <p:sp>
        <p:nvSpPr>
          <p:cNvPr id="6" name="Прямоугольник 5"/>
          <p:cNvSpPr/>
          <p:nvPr/>
        </p:nvSpPr>
        <p:spPr>
          <a:xfrm>
            <a:off x="4929190" y="5072074"/>
            <a:ext cx="2794355" cy="523220"/>
          </a:xfrm>
          <a:prstGeom prst="rect">
            <a:avLst/>
          </a:prstGeom>
          <a:solidFill>
            <a:schemeClr val="accent6">
              <a:lumMod val="40000"/>
              <a:lumOff val="60000"/>
            </a:schemeClr>
          </a:solidFill>
        </p:spPr>
        <p:txBody>
          <a:bodyPr wrap="none">
            <a:spAutoFit/>
          </a:bodyPr>
          <a:lstStyle/>
          <a:p>
            <a:r>
              <a:rPr lang="ru-RU" sz="2800" b="1" dirty="0" smtClean="0">
                <a:solidFill>
                  <a:srgbClr val="C00000"/>
                </a:solidFill>
              </a:rPr>
              <a:t>4. Тринадцать</a:t>
            </a:r>
            <a:r>
              <a:rPr lang="ru-RU" b="1" dirty="0" smtClean="0">
                <a:solidFill>
                  <a:srgbClr val="C00000"/>
                </a:solidFill>
              </a:rPr>
              <a:t>.</a:t>
            </a:r>
            <a:endParaRPr lang="ru-RU" b="1" dirty="0">
              <a:solidFill>
                <a:srgbClr val="C00000"/>
              </a:solidFill>
            </a:endParaRP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3174" y="0"/>
            <a:ext cx="6500826" cy="1384995"/>
          </a:xfrm>
          <a:prstGeom prst="rect">
            <a:avLst/>
          </a:prstGeom>
          <a:solidFill>
            <a:schemeClr val="accent6">
              <a:lumMod val="20000"/>
              <a:lumOff val="80000"/>
            </a:schemeClr>
          </a:solidFill>
        </p:spPr>
        <p:txBody>
          <a:bodyPr wrap="square">
            <a:spAutoFit/>
          </a:bodyPr>
          <a:lstStyle/>
          <a:p>
            <a:r>
              <a:rPr lang="ru-RU" sz="2800" b="1" dirty="0" smtClean="0"/>
              <a:t>Война в этом городе бывшего Советского союза началась с бомбового удара в 4 часа утра 22 июня 1941 года.</a:t>
            </a:r>
            <a:endParaRPr lang="ru-RU" sz="2800" b="1" dirty="0"/>
          </a:p>
        </p:txBody>
      </p:sp>
      <p:sp>
        <p:nvSpPr>
          <p:cNvPr id="3" name="Прямоугольник 2"/>
          <p:cNvSpPr/>
          <p:nvPr/>
        </p:nvSpPr>
        <p:spPr>
          <a:xfrm>
            <a:off x="3929058" y="1857364"/>
            <a:ext cx="4572000" cy="1384995"/>
          </a:xfrm>
          <a:prstGeom prst="rect">
            <a:avLst/>
          </a:prstGeom>
          <a:solidFill>
            <a:schemeClr val="accent6">
              <a:lumMod val="40000"/>
              <a:lumOff val="60000"/>
            </a:schemeClr>
          </a:solidFill>
        </p:spPr>
        <p:txBody>
          <a:bodyPr>
            <a:spAutoFit/>
          </a:bodyPr>
          <a:lstStyle/>
          <a:p>
            <a:r>
              <a:rPr lang="ru-RU" sz="2800" b="1" dirty="0" smtClean="0"/>
              <a:t>По ряду причин это столица недружественного нам государства.</a:t>
            </a:r>
            <a:endParaRPr lang="ru-RU" sz="2800" b="1" dirty="0"/>
          </a:p>
        </p:txBody>
      </p:sp>
      <p:sp>
        <p:nvSpPr>
          <p:cNvPr id="4" name="Прямоугольник 3"/>
          <p:cNvSpPr/>
          <p:nvPr/>
        </p:nvSpPr>
        <p:spPr>
          <a:xfrm>
            <a:off x="428596" y="4786322"/>
            <a:ext cx="1945533" cy="523220"/>
          </a:xfrm>
          <a:prstGeom prst="rect">
            <a:avLst/>
          </a:prstGeom>
          <a:solidFill>
            <a:schemeClr val="accent6">
              <a:lumMod val="40000"/>
              <a:lumOff val="60000"/>
            </a:schemeClr>
          </a:solidFill>
        </p:spPr>
        <p:txBody>
          <a:bodyPr wrap="none">
            <a:spAutoFit/>
          </a:bodyPr>
          <a:lstStyle/>
          <a:p>
            <a:r>
              <a:rPr lang="ru-RU" sz="2800" b="1" dirty="0" smtClean="0"/>
              <a:t>1.Тбилиси. </a:t>
            </a:r>
            <a:endParaRPr lang="ru-RU" sz="2800" b="1" dirty="0"/>
          </a:p>
        </p:txBody>
      </p:sp>
      <p:sp>
        <p:nvSpPr>
          <p:cNvPr id="5" name="Прямоугольник 4"/>
          <p:cNvSpPr/>
          <p:nvPr/>
        </p:nvSpPr>
        <p:spPr>
          <a:xfrm>
            <a:off x="5643570" y="4929198"/>
            <a:ext cx="2154757" cy="523220"/>
          </a:xfrm>
          <a:prstGeom prst="rect">
            <a:avLst/>
          </a:prstGeom>
          <a:solidFill>
            <a:schemeClr val="accent6">
              <a:lumMod val="40000"/>
              <a:lumOff val="60000"/>
            </a:schemeClr>
          </a:solidFill>
        </p:spPr>
        <p:txBody>
          <a:bodyPr wrap="none">
            <a:spAutoFit/>
          </a:bodyPr>
          <a:lstStyle/>
          <a:p>
            <a:r>
              <a:rPr lang="ru-RU" sz="2800" b="1" dirty="0" smtClean="0"/>
              <a:t>2. Кишинёв. </a:t>
            </a:r>
            <a:endParaRPr lang="ru-RU" sz="2800" b="1" dirty="0"/>
          </a:p>
        </p:txBody>
      </p:sp>
      <p:sp>
        <p:nvSpPr>
          <p:cNvPr id="6" name="Прямоугольник 5"/>
          <p:cNvSpPr/>
          <p:nvPr/>
        </p:nvSpPr>
        <p:spPr>
          <a:xfrm>
            <a:off x="500034" y="5643578"/>
            <a:ext cx="1335622" cy="523220"/>
          </a:xfrm>
          <a:prstGeom prst="rect">
            <a:avLst/>
          </a:prstGeom>
          <a:solidFill>
            <a:schemeClr val="accent6">
              <a:lumMod val="40000"/>
              <a:lumOff val="60000"/>
            </a:schemeClr>
          </a:solidFill>
        </p:spPr>
        <p:txBody>
          <a:bodyPr wrap="none">
            <a:spAutoFit/>
          </a:bodyPr>
          <a:lstStyle/>
          <a:p>
            <a:r>
              <a:rPr lang="ru-RU" sz="2800" b="1" dirty="0" smtClean="0"/>
              <a:t>3.Рига. </a:t>
            </a:r>
            <a:endParaRPr lang="ru-RU" sz="2800" b="1" dirty="0"/>
          </a:p>
        </p:txBody>
      </p:sp>
      <p:sp>
        <p:nvSpPr>
          <p:cNvPr id="7" name="Прямоугольник 6"/>
          <p:cNvSpPr/>
          <p:nvPr/>
        </p:nvSpPr>
        <p:spPr>
          <a:xfrm>
            <a:off x="5715008" y="5857892"/>
            <a:ext cx="1321196" cy="523220"/>
          </a:xfrm>
          <a:prstGeom prst="rect">
            <a:avLst/>
          </a:prstGeom>
          <a:solidFill>
            <a:schemeClr val="accent6">
              <a:lumMod val="40000"/>
              <a:lumOff val="60000"/>
            </a:schemeClr>
          </a:solidFill>
        </p:spPr>
        <p:txBody>
          <a:bodyPr wrap="none">
            <a:spAutoFit/>
          </a:bodyPr>
          <a:lstStyle/>
          <a:p>
            <a:r>
              <a:rPr lang="ru-RU" sz="2800" b="1" dirty="0" smtClean="0"/>
              <a:t>4.Киев.</a:t>
            </a:r>
            <a:endParaRPr lang="ru-RU" sz="2800" b="1"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6">
                                            <p:txEl>
                                              <p:pRg st="0" end="0"/>
                                            </p:txEl>
                                          </p:spTgt>
                                        </p:tgtEl>
                                      </p:cBhvr>
                                    </p:animEffect>
                                    <p:set>
                                      <p:cBhvr>
                                        <p:cTn id="17"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4">
                                            <p:txEl>
                                              <p:pRg st="0" end="0"/>
                                            </p:txEl>
                                          </p:spTgt>
                                        </p:tgtEl>
                                      </p:cBhvr>
                                    </p:animEffect>
                                    <p:set>
                                      <p:cBhvr>
                                        <p:cTn id="2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7">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93866"/>
          </a:xfrm>
          <a:prstGeom prst="rect">
            <a:avLst/>
          </a:prstGeom>
          <a:solidFill>
            <a:schemeClr val="accent6">
              <a:lumMod val="20000"/>
              <a:lumOff val="80000"/>
            </a:schemeClr>
          </a:solidFill>
        </p:spPr>
        <p:txBody>
          <a:bodyPr wrap="square">
            <a:spAutoFit/>
          </a:bodyPr>
          <a:lstStyle/>
          <a:p>
            <a:r>
              <a:rPr lang="ru-RU" sz="2800" b="1" dirty="0" smtClean="0"/>
              <a:t>Внезапный удар по городу Киеву немецкие войска нанесли с воздуха 22 июня 1941 года – в самые первые часы войны, а 6 июля уже был создан комитет по его обороне. С этого дня началась героическая борьба за город, которая продолжалась целых 72 дня. Защищали Киев не только советские солдаты, но и простые жители. Длительное сопротивление защитников города вынудило врага отозвать часть сил из наступления в московском направлении и перебросить их на Киев, в силу чего, советские солдаты были вынуждены отступить 19 сентября 1941 года. Киев был освобожден 6 ноября 1943 года.</a:t>
            </a:r>
            <a:r>
              <a:rPr lang="ru-RU" sz="2800" b="1" i="1" dirty="0" smtClean="0"/>
              <a:t> </a:t>
            </a:r>
            <a:r>
              <a:rPr lang="ru-RU" sz="2800" b="1" dirty="0" smtClean="0"/>
              <a:t>Звание города-героя присвоено 8 мая 1965 года.</a:t>
            </a:r>
            <a:endParaRPr lang="ru-RU" sz="2800" b="1" dirty="0"/>
          </a:p>
        </p:txBody>
      </p:sp>
    </p:spTree>
  </p:cSld>
  <p:clrMapOvr>
    <a:masterClrMapping/>
  </p:clrMapOvr>
  <p:transition advClick="0" advTm="4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kiev-3.jpg"/>
          <p:cNvPicPr/>
          <p:nvPr/>
        </p:nvPicPr>
        <p:blipFill>
          <a:blip r:embed="rId2"/>
          <a:srcRect/>
          <a:stretch>
            <a:fillRect/>
          </a:stretch>
        </p:blipFill>
        <p:spPr bwMode="auto">
          <a:xfrm>
            <a:off x="1071539" y="0"/>
            <a:ext cx="8072462" cy="5857892"/>
          </a:xfrm>
          <a:prstGeom prst="rect">
            <a:avLst/>
          </a:prstGeom>
          <a:noFill/>
          <a:ln w="9525">
            <a:noFill/>
            <a:miter lim="800000"/>
            <a:headEnd/>
            <a:tailEnd/>
          </a:ln>
        </p:spPr>
      </p:pic>
      <p:sp>
        <p:nvSpPr>
          <p:cNvPr id="3" name="Прямоугольник 2"/>
          <p:cNvSpPr/>
          <p:nvPr/>
        </p:nvSpPr>
        <p:spPr>
          <a:xfrm>
            <a:off x="1" y="6072206"/>
            <a:ext cx="9144000" cy="584775"/>
          </a:xfrm>
          <a:prstGeom prst="rect">
            <a:avLst/>
          </a:prstGeom>
          <a:solidFill>
            <a:schemeClr val="accent6">
              <a:lumMod val="40000"/>
              <a:lumOff val="60000"/>
            </a:schemeClr>
          </a:solidFill>
        </p:spPr>
        <p:txBody>
          <a:bodyPr wrap="square">
            <a:spAutoFit/>
          </a:bodyPr>
          <a:lstStyle/>
          <a:p>
            <a:r>
              <a:rPr lang="ru-RU" sz="3200" b="1" dirty="0" smtClean="0"/>
              <a:t>г. Киев.   Общий вид мемориального комплекса.</a:t>
            </a:r>
            <a:endParaRPr lang="ru-RU" sz="3200" b="1" dirty="0"/>
          </a:p>
        </p:txBody>
      </p:sp>
    </p:spTree>
  </p:cSld>
  <p:clrMapOvr>
    <a:masterClrMapping/>
  </p:clrMapOvr>
  <p:transition advClick="0" advTm="2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3174" y="0"/>
            <a:ext cx="6500826" cy="2677656"/>
          </a:xfrm>
          <a:prstGeom prst="rect">
            <a:avLst/>
          </a:prstGeom>
          <a:solidFill>
            <a:schemeClr val="accent6">
              <a:lumMod val="20000"/>
              <a:lumOff val="80000"/>
            </a:schemeClr>
          </a:solidFill>
        </p:spPr>
        <p:txBody>
          <a:bodyPr wrap="square">
            <a:spAutoFit/>
          </a:bodyPr>
          <a:lstStyle/>
          <a:p>
            <a:r>
              <a:rPr lang="ru-RU" sz="2800" b="1" dirty="0" smtClean="0">
                <a:solidFill>
                  <a:srgbClr val="002060"/>
                </a:solidFill>
              </a:rPr>
              <a:t>225 дней длилось сражение за этот город, который находится на Черноморском побережье.</a:t>
            </a:r>
          </a:p>
          <a:p>
            <a:r>
              <a:rPr lang="ru-RU" sz="2800" b="1" dirty="0" smtClean="0">
                <a:solidFill>
                  <a:srgbClr val="002060"/>
                </a:solidFill>
              </a:rPr>
              <a:t>В результате боёв, фашисты захватили только часть города, но полностью его так и не взяли.</a:t>
            </a:r>
            <a:endParaRPr lang="ru-RU" sz="2800" b="1" dirty="0">
              <a:solidFill>
                <a:srgbClr val="002060"/>
              </a:solidFill>
            </a:endParaRPr>
          </a:p>
        </p:txBody>
      </p:sp>
      <p:sp>
        <p:nvSpPr>
          <p:cNvPr id="3" name="Прямоугольник 2"/>
          <p:cNvSpPr/>
          <p:nvPr/>
        </p:nvSpPr>
        <p:spPr>
          <a:xfrm>
            <a:off x="571472" y="4429132"/>
            <a:ext cx="2611612" cy="523220"/>
          </a:xfrm>
          <a:prstGeom prst="rect">
            <a:avLst/>
          </a:prstGeom>
          <a:solidFill>
            <a:schemeClr val="accent6">
              <a:lumMod val="40000"/>
              <a:lumOff val="60000"/>
            </a:schemeClr>
          </a:solidFill>
        </p:spPr>
        <p:txBody>
          <a:bodyPr wrap="none">
            <a:spAutoFit/>
          </a:bodyPr>
          <a:lstStyle/>
          <a:p>
            <a:r>
              <a:rPr lang="ru-RU" sz="2800" b="1" dirty="0" smtClean="0"/>
              <a:t>1.Новосибирск.</a:t>
            </a:r>
            <a:endParaRPr lang="ru-RU" sz="2800" b="1" dirty="0"/>
          </a:p>
        </p:txBody>
      </p:sp>
      <p:sp>
        <p:nvSpPr>
          <p:cNvPr id="4" name="Прямоугольник 3"/>
          <p:cNvSpPr/>
          <p:nvPr/>
        </p:nvSpPr>
        <p:spPr>
          <a:xfrm>
            <a:off x="5572132" y="4500570"/>
            <a:ext cx="3320653" cy="523220"/>
          </a:xfrm>
          <a:prstGeom prst="rect">
            <a:avLst/>
          </a:prstGeom>
          <a:solidFill>
            <a:schemeClr val="accent6">
              <a:lumMod val="40000"/>
              <a:lumOff val="60000"/>
            </a:schemeClr>
          </a:solidFill>
        </p:spPr>
        <p:txBody>
          <a:bodyPr wrap="none">
            <a:spAutoFit/>
          </a:bodyPr>
          <a:lstStyle/>
          <a:p>
            <a:r>
              <a:rPr lang="ru-RU" sz="2800" b="1" dirty="0" smtClean="0"/>
              <a:t>2. </a:t>
            </a:r>
            <a:r>
              <a:rPr lang="ru-RU" sz="2800" b="1" dirty="0" err="1" smtClean="0"/>
              <a:t>Новониколаевск</a:t>
            </a:r>
            <a:r>
              <a:rPr lang="ru-RU" sz="2800" b="1" dirty="0" smtClean="0"/>
              <a:t>. </a:t>
            </a:r>
            <a:endParaRPr lang="ru-RU" sz="2800" b="1" dirty="0"/>
          </a:p>
        </p:txBody>
      </p:sp>
      <p:sp>
        <p:nvSpPr>
          <p:cNvPr id="5" name="Прямоугольник 4"/>
          <p:cNvSpPr/>
          <p:nvPr/>
        </p:nvSpPr>
        <p:spPr>
          <a:xfrm>
            <a:off x="571472" y="5572140"/>
            <a:ext cx="2843535" cy="523220"/>
          </a:xfrm>
          <a:prstGeom prst="rect">
            <a:avLst/>
          </a:prstGeom>
          <a:solidFill>
            <a:schemeClr val="accent6">
              <a:lumMod val="40000"/>
              <a:lumOff val="60000"/>
            </a:schemeClr>
          </a:solidFill>
        </p:spPr>
        <p:txBody>
          <a:bodyPr wrap="none">
            <a:spAutoFit/>
          </a:bodyPr>
          <a:lstStyle/>
          <a:p>
            <a:r>
              <a:rPr lang="ru-RU" sz="2800" b="1" dirty="0" smtClean="0"/>
              <a:t>3.Новороссийск. </a:t>
            </a:r>
            <a:endParaRPr lang="ru-RU" sz="2800" b="1" dirty="0"/>
          </a:p>
        </p:txBody>
      </p:sp>
      <p:sp>
        <p:nvSpPr>
          <p:cNvPr id="6" name="Прямоугольник 5"/>
          <p:cNvSpPr/>
          <p:nvPr/>
        </p:nvSpPr>
        <p:spPr>
          <a:xfrm>
            <a:off x="5572132" y="5572140"/>
            <a:ext cx="2691763" cy="523220"/>
          </a:xfrm>
          <a:prstGeom prst="rect">
            <a:avLst/>
          </a:prstGeom>
          <a:solidFill>
            <a:schemeClr val="accent6">
              <a:lumMod val="40000"/>
              <a:lumOff val="60000"/>
            </a:schemeClr>
          </a:solidFill>
        </p:spPr>
        <p:txBody>
          <a:bodyPr wrap="none">
            <a:spAutoFit/>
          </a:bodyPr>
          <a:lstStyle/>
          <a:p>
            <a:r>
              <a:rPr lang="ru-RU" sz="2800" b="1" dirty="0" smtClean="0"/>
              <a:t>4. </a:t>
            </a:r>
            <a:r>
              <a:rPr lang="ru-RU" sz="2800" b="1" dirty="0" err="1" smtClean="0"/>
              <a:t>Новопечорск</a:t>
            </a:r>
            <a:r>
              <a:rPr lang="ru-RU" sz="2800" b="1" dirty="0" smtClean="0"/>
              <a:t>.</a:t>
            </a:r>
            <a:endParaRPr lang="ru-RU" sz="2800" b="1"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grpId="0" nodeType="clickEffect">
                                  <p:stCondLst>
                                    <p:cond delay="0"/>
                                  </p:stCondLst>
                                  <p:childTnLst>
                                    <p:animEffect transition="out" filter="wheel(4)">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grpId="0" nodeType="clickEffect">
                                  <p:stCondLst>
                                    <p:cond delay="0"/>
                                  </p:stCondLst>
                                  <p:childTnLst>
                                    <p:animEffect transition="out" filter="wheel(4)">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1" presetClass="exit" presetSubtype="0" fill="hold" grpId="0" nodeType="clickEffect">
                                  <p:stCondLst>
                                    <p:cond delay="0"/>
                                  </p:stCondLst>
                                  <p:childTnLst>
                                    <p:anim calcmode="discrete" valueType="str">
                                      <p:cBhvr>
                                        <p:cTn id="16" dur="1000"/>
                                        <p:tgtEl>
                                          <p:spTgt spid="3"/>
                                        </p:tgtEl>
                                        <p:attrNameLst>
                                          <p:attrName>style.visibility</p:attrName>
                                        </p:attrNameLst>
                                      </p:cBhvr>
                                      <p:tavLst>
                                        <p:tav tm="0">
                                          <p:val>
                                            <p:strVal val="hidden"/>
                                          </p:val>
                                        </p:tav>
                                        <p:tav tm="50000">
                                          <p:val>
                                            <p:strVal val="visible"/>
                                          </p:val>
                                        </p:tav>
                                      </p:tavLst>
                                    </p:anim>
                                    <p:set>
                                      <p:cBhvr>
                                        <p:cTn id="17" dur="1" fill="hold">
                                          <p:stCondLst>
                                            <p:cond delay="9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24754"/>
          </a:xfrm>
          <a:prstGeom prst="rect">
            <a:avLst/>
          </a:prstGeom>
          <a:solidFill>
            <a:schemeClr val="accent6">
              <a:lumMod val="20000"/>
              <a:lumOff val="80000"/>
            </a:schemeClr>
          </a:solidFill>
        </p:spPr>
        <p:txBody>
          <a:bodyPr wrap="square">
            <a:spAutoFit/>
          </a:bodyPr>
          <a:lstStyle/>
          <a:p>
            <a:r>
              <a:rPr lang="ru-RU" sz="2800" b="1" dirty="0" smtClean="0"/>
              <a:t>Для защиты города 17 августа 1942 года был создан Новороссийский оборонительный район, в который входили 47-ая армия, моряки Азовской военной флотилии и Черноморского флота. Несмотря на героические усилия защитников Новороссийска, силы были неравными, и 7 сентября 1942 г. врагу удалось войти в город и захватить в нем несколько административных объектов. Но уже через четыре дня гитлеровцы были остановлены в юго-восточной части города и перешли к оборонительной позиции. Сражение за Новороссийск длилось 225 дней и закончилась полным освобождением города-героя 16 сентября 1943 г.14 сентября 1973 г, Новороссийск получил звание город-герой.</a:t>
            </a:r>
            <a:endParaRPr lang="ru-RU" sz="2800" b="1" dirty="0"/>
          </a:p>
        </p:txBody>
      </p:sp>
    </p:spTree>
  </p:cSld>
  <p:clrMapOvr>
    <a:masterClrMapping/>
  </p:clrMapOvr>
  <p:transition advClick="0" advTm="4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novorossiysk-5.jpg"/>
          <p:cNvPicPr/>
          <p:nvPr/>
        </p:nvPicPr>
        <p:blipFill>
          <a:blip r:embed="rId2"/>
          <a:srcRect/>
          <a:stretch>
            <a:fillRect/>
          </a:stretch>
        </p:blipFill>
        <p:spPr bwMode="auto">
          <a:xfrm>
            <a:off x="1000101" y="0"/>
            <a:ext cx="8143900" cy="5857892"/>
          </a:xfrm>
          <a:prstGeom prst="rect">
            <a:avLst/>
          </a:prstGeom>
          <a:noFill/>
          <a:ln w="9525">
            <a:noFill/>
            <a:miter lim="800000"/>
            <a:headEnd/>
            <a:tailEnd/>
          </a:ln>
        </p:spPr>
      </p:pic>
      <p:sp>
        <p:nvSpPr>
          <p:cNvPr id="3" name="Прямоугольник 2"/>
          <p:cNvSpPr/>
          <p:nvPr/>
        </p:nvSpPr>
        <p:spPr>
          <a:xfrm>
            <a:off x="0" y="5929330"/>
            <a:ext cx="9144000" cy="954107"/>
          </a:xfrm>
          <a:prstGeom prst="rect">
            <a:avLst/>
          </a:prstGeom>
          <a:solidFill>
            <a:schemeClr val="accent6">
              <a:lumMod val="40000"/>
              <a:lumOff val="60000"/>
            </a:schemeClr>
          </a:solidFill>
        </p:spPr>
        <p:txBody>
          <a:bodyPr wrap="square">
            <a:spAutoFit/>
          </a:bodyPr>
          <a:lstStyle/>
          <a:p>
            <a:r>
              <a:rPr lang="ru-RU" sz="2800" dirty="0" smtClean="0"/>
              <a:t>Г.  Новороссийск. Мемориальный комплекс </a:t>
            </a:r>
          </a:p>
          <a:p>
            <a:r>
              <a:rPr lang="ru-RU" sz="2800" dirty="0" smtClean="0"/>
              <a:t>                                       "Рубеж обороны".</a:t>
            </a:r>
            <a:endParaRPr lang="ru-RU" sz="2800" dirty="0"/>
          </a:p>
        </p:txBody>
      </p:sp>
    </p:spTree>
  </p:cSld>
  <p:clrMapOvr>
    <a:masterClrMapping/>
  </p:clrMapOvr>
  <p:transition advClick="0" advTm="2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1736" y="214290"/>
            <a:ext cx="6357950" cy="1815882"/>
          </a:xfrm>
          <a:prstGeom prst="rect">
            <a:avLst/>
          </a:prstGeom>
          <a:solidFill>
            <a:schemeClr val="accent6">
              <a:lumMod val="20000"/>
              <a:lumOff val="80000"/>
            </a:schemeClr>
          </a:solidFill>
        </p:spPr>
        <p:txBody>
          <a:bodyPr wrap="square">
            <a:spAutoFit/>
          </a:bodyPr>
          <a:lstStyle/>
          <a:p>
            <a:r>
              <a:rPr lang="ru-RU" sz="2800" b="1" dirty="0" smtClean="0"/>
              <a:t>Этот город находился на направлении главного удара на Москву и оказался в самом центре сражений. Это столица братской славянской республики.</a:t>
            </a:r>
            <a:endParaRPr lang="ru-RU" sz="2800" b="1" dirty="0"/>
          </a:p>
        </p:txBody>
      </p:sp>
      <p:sp>
        <p:nvSpPr>
          <p:cNvPr id="3" name="Прямоугольник 2"/>
          <p:cNvSpPr/>
          <p:nvPr/>
        </p:nvSpPr>
        <p:spPr>
          <a:xfrm>
            <a:off x="5357818" y="2714620"/>
            <a:ext cx="3595921" cy="523220"/>
          </a:xfrm>
          <a:prstGeom prst="rect">
            <a:avLst/>
          </a:prstGeom>
          <a:solidFill>
            <a:schemeClr val="accent6">
              <a:lumMod val="40000"/>
              <a:lumOff val="60000"/>
            </a:schemeClr>
          </a:solidFill>
        </p:spPr>
        <p:txBody>
          <a:bodyPr wrap="none">
            <a:spAutoFit/>
          </a:bodyPr>
          <a:lstStyle/>
          <a:p>
            <a:r>
              <a:rPr lang="ru-RU" sz="2800" b="1" dirty="0" smtClean="0"/>
              <a:t>Республика Беларусь.</a:t>
            </a:r>
            <a:endParaRPr lang="ru-RU" sz="2800" b="1" dirty="0"/>
          </a:p>
        </p:txBody>
      </p:sp>
      <p:sp>
        <p:nvSpPr>
          <p:cNvPr id="4" name="Прямоугольник 3"/>
          <p:cNvSpPr/>
          <p:nvPr/>
        </p:nvSpPr>
        <p:spPr>
          <a:xfrm>
            <a:off x="571472" y="4714884"/>
            <a:ext cx="2028119" cy="523220"/>
          </a:xfrm>
          <a:prstGeom prst="rect">
            <a:avLst/>
          </a:prstGeom>
          <a:solidFill>
            <a:schemeClr val="accent6">
              <a:lumMod val="40000"/>
              <a:lumOff val="60000"/>
            </a:schemeClr>
          </a:solidFill>
        </p:spPr>
        <p:txBody>
          <a:bodyPr wrap="none">
            <a:spAutoFit/>
          </a:bodyPr>
          <a:lstStyle/>
          <a:p>
            <a:r>
              <a:rPr lang="ru-RU" sz="2800" b="1" dirty="0" smtClean="0"/>
              <a:t>1.Вильнюс. </a:t>
            </a:r>
            <a:endParaRPr lang="ru-RU" sz="2800" b="1" dirty="0"/>
          </a:p>
        </p:txBody>
      </p:sp>
      <p:sp>
        <p:nvSpPr>
          <p:cNvPr id="5" name="Прямоугольник 4"/>
          <p:cNvSpPr/>
          <p:nvPr/>
        </p:nvSpPr>
        <p:spPr>
          <a:xfrm>
            <a:off x="5715008" y="4714884"/>
            <a:ext cx="1560299" cy="523220"/>
          </a:xfrm>
          <a:prstGeom prst="rect">
            <a:avLst/>
          </a:prstGeom>
          <a:solidFill>
            <a:schemeClr val="accent6">
              <a:lumMod val="40000"/>
              <a:lumOff val="60000"/>
            </a:schemeClr>
          </a:solidFill>
        </p:spPr>
        <p:txBody>
          <a:bodyPr wrap="none">
            <a:spAutoFit/>
          </a:bodyPr>
          <a:lstStyle/>
          <a:p>
            <a:r>
              <a:rPr lang="ru-RU" sz="2800" b="1" dirty="0" smtClean="0"/>
              <a:t>2. Псков.</a:t>
            </a:r>
            <a:endParaRPr lang="ru-RU" sz="2800" b="1" dirty="0"/>
          </a:p>
        </p:txBody>
      </p:sp>
      <p:sp>
        <p:nvSpPr>
          <p:cNvPr id="6" name="Прямоугольник 5"/>
          <p:cNvSpPr/>
          <p:nvPr/>
        </p:nvSpPr>
        <p:spPr>
          <a:xfrm>
            <a:off x="571472" y="5786454"/>
            <a:ext cx="1762021" cy="523220"/>
          </a:xfrm>
          <a:prstGeom prst="rect">
            <a:avLst/>
          </a:prstGeom>
          <a:solidFill>
            <a:schemeClr val="accent6">
              <a:lumMod val="40000"/>
              <a:lumOff val="60000"/>
            </a:schemeClr>
          </a:solidFill>
        </p:spPr>
        <p:txBody>
          <a:bodyPr wrap="none">
            <a:spAutoFit/>
          </a:bodyPr>
          <a:lstStyle/>
          <a:p>
            <a:r>
              <a:rPr lang="ru-RU" sz="2800" b="1" dirty="0" smtClean="0"/>
              <a:t>3. Минск. </a:t>
            </a:r>
            <a:endParaRPr lang="ru-RU" sz="2800" b="1" dirty="0"/>
          </a:p>
        </p:txBody>
      </p:sp>
      <p:sp>
        <p:nvSpPr>
          <p:cNvPr id="7" name="Прямоугольник 6"/>
          <p:cNvSpPr/>
          <p:nvPr/>
        </p:nvSpPr>
        <p:spPr>
          <a:xfrm>
            <a:off x="5715008" y="5786454"/>
            <a:ext cx="2103461" cy="523220"/>
          </a:xfrm>
          <a:prstGeom prst="rect">
            <a:avLst/>
          </a:prstGeom>
          <a:solidFill>
            <a:schemeClr val="accent6">
              <a:lumMod val="40000"/>
              <a:lumOff val="60000"/>
            </a:schemeClr>
          </a:solidFill>
        </p:spPr>
        <p:txBody>
          <a:bodyPr wrap="none">
            <a:spAutoFit/>
          </a:bodyPr>
          <a:lstStyle/>
          <a:p>
            <a:r>
              <a:rPr lang="ru-RU" sz="2800" b="1" dirty="0" smtClean="0"/>
              <a:t> 4. Варшава.</a:t>
            </a:r>
            <a:endParaRPr lang="ru-RU" sz="2800" b="1" dirty="0"/>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4">
                                            <p:txEl>
                                              <p:pRg st="0" end="0"/>
                                            </p:txEl>
                                          </p:spTgt>
                                        </p:tgtEl>
                                      </p:cBhvr>
                                    </p:animEffect>
                                    <p:set>
                                      <p:cBhvr>
                                        <p:cTn id="1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5">
                                            <p:txEl>
                                              <p:pRg st="0" end="0"/>
                                            </p:txEl>
                                          </p:spTgt>
                                        </p:tgtEl>
                                      </p:cBhvr>
                                    </p:animEffect>
                                    <p:set>
                                      <p:cBhvr>
                                        <p:cTn id="17"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0" nodeType="clickEffect">
                                  <p:stCondLst>
                                    <p:cond delay="0"/>
                                  </p:stCondLst>
                                  <p:childTnLst>
                                    <p:anim calcmode="lin" valueType="num">
                                      <p:cBhvr additive="base">
                                        <p:cTn id="21" dur="500"/>
                                        <p:tgtEl>
                                          <p:spTgt spid="7"/>
                                        </p:tgtEl>
                                        <p:attrNameLst>
                                          <p:attrName>ppt_x</p:attrName>
                                        </p:attrNameLst>
                                      </p:cBhvr>
                                      <p:tavLst>
                                        <p:tav tm="0">
                                          <p:val>
                                            <p:strVal val="ppt_x"/>
                                          </p:val>
                                        </p:tav>
                                        <p:tav tm="100000">
                                          <p:val>
                                            <p:strVal val="ppt_x"/>
                                          </p:val>
                                        </p:tav>
                                      </p:tavLst>
                                    </p:anim>
                                    <p:anim calcmode="lin" valueType="num">
                                      <p:cBhvr additive="base">
                                        <p:cTn id="22" dur="500"/>
                                        <p:tgtEl>
                                          <p:spTgt spid="7"/>
                                        </p:tgtEl>
                                        <p:attrNameLst>
                                          <p:attrName>ppt_y</p:attrName>
                                        </p:attrNameLst>
                                      </p:cBhvr>
                                      <p:tavLst>
                                        <p:tav tm="0">
                                          <p:val>
                                            <p:strVal val="ppt_y"/>
                                          </p:val>
                                        </p:tav>
                                        <p:tav tm="100000">
                                          <p:val>
                                            <p:strVal val="1+ppt_h/2"/>
                                          </p:val>
                                        </p:tav>
                                      </p:tavLst>
                                    </p:anim>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0" nodeType="clickEffect">
                                  <p:stCondLst>
                                    <p:cond delay="0"/>
                                  </p:stCondLst>
                                  <p:childTnLst>
                                    <p:animScale>
                                      <p:cBhvr>
                                        <p:cTn id="27"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847"/>
            <a:ext cx="9144000" cy="5632311"/>
          </a:xfrm>
          <a:prstGeom prst="rect">
            <a:avLst/>
          </a:prstGeom>
          <a:solidFill>
            <a:schemeClr val="accent6">
              <a:lumMod val="20000"/>
              <a:lumOff val="80000"/>
            </a:schemeClr>
          </a:solidFill>
        </p:spPr>
        <p:txBody>
          <a:bodyPr wrap="square">
            <a:spAutoFit/>
          </a:bodyPr>
          <a:lstStyle/>
          <a:p>
            <a:r>
              <a:rPr lang="ru-RU" sz="2400" b="1" dirty="0" smtClean="0"/>
              <a:t>Передовые части войск врага подошли к городу 26 июня 1941 г. Их встретила всего лишь одна 64-я стрелковая дивизия, которая только за три дня ожесточенных боев уничтожила около 300 авто- и бронемашин противника, а также много танковой техники. 27 июня гитлеровцев удалось отбросить назад, на 10 км от Минска – это снизило ударную силу и их продвижение на восток. Тем не менее, 28 июня советские войска были вынуждены отступить и оставить город. Фашисты установили в Минске жесткий оккупационный режим, в течение которого они уничтожили огромное количество, как военнопленных, так и мирных жителей города. На счету подпольщиков свыше 1500 диверсий, в результате которых, в Минске было взорвано несколько объектов военного и административного значения, а также неоднократно выводился из строя городской железнодорожный узел. 26 июня 1974 г. Минску было присвоено звание Города-героя.</a:t>
            </a:r>
            <a:endParaRPr lang="ru-RU" sz="2400" b="1" dirty="0"/>
          </a:p>
        </p:txBody>
      </p:sp>
    </p:spTree>
  </p:cSld>
  <p:clrMapOvr>
    <a:masterClrMapping/>
  </p:clrMapOvr>
  <p:transition advClick="0" advTm="4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minsk-1.jpg"/>
          <p:cNvPicPr/>
          <p:nvPr/>
        </p:nvPicPr>
        <p:blipFill>
          <a:blip r:embed="rId2"/>
          <a:srcRect/>
          <a:stretch>
            <a:fillRect/>
          </a:stretch>
        </p:blipFill>
        <p:spPr bwMode="auto">
          <a:xfrm>
            <a:off x="1142977" y="0"/>
            <a:ext cx="8001024" cy="5786454"/>
          </a:xfrm>
          <a:prstGeom prst="rect">
            <a:avLst/>
          </a:prstGeom>
          <a:noFill/>
          <a:ln w="9525">
            <a:noFill/>
            <a:miter lim="800000"/>
            <a:headEnd/>
            <a:tailEnd/>
          </a:ln>
        </p:spPr>
      </p:pic>
      <p:sp>
        <p:nvSpPr>
          <p:cNvPr id="3" name="Прямоугольник 2"/>
          <p:cNvSpPr/>
          <p:nvPr/>
        </p:nvSpPr>
        <p:spPr>
          <a:xfrm>
            <a:off x="1571604" y="6072206"/>
            <a:ext cx="5664308" cy="584775"/>
          </a:xfrm>
          <a:prstGeom prst="rect">
            <a:avLst/>
          </a:prstGeom>
          <a:solidFill>
            <a:schemeClr val="accent6">
              <a:lumMod val="40000"/>
              <a:lumOff val="60000"/>
            </a:schemeClr>
          </a:solidFill>
        </p:spPr>
        <p:txBody>
          <a:bodyPr wrap="none">
            <a:spAutoFit/>
          </a:bodyPr>
          <a:lstStyle/>
          <a:p>
            <a:r>
              <a:rPr lang="ru-RU" sz="3200" b="1" dirty="0" smtClean="0"/>
              <a:t>г.Минск.       Площадь Победы.</a:t>
            </a:r>
            <a:endParaRPr lang="ru-RU" sz="3200" b="1" dirty="0"/>
          </a:p>
        </p:txBody>
      </p:sp>
    </p:spTree>
  </p:cSld>
  <p:clrMapOvr>
    <a:masterClrMapping/>
  </p:clrMapOvr>
  <p:transition advClick="0" advTm="2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minsk-6.jpg"/>
          <p:cNvPicPr/>
          <p:nvPr/>
        </p:nvPicPr>
        <p:blipFill>
          <a:blip r:embed="rId2"/>
          <a:srcRect/>
          <a:stretch>
            <a:fillRect/>
          </a:stretch>
        </p:blipFill>
        <p:spPr bwMode="auto">
          <a:xfrm>
            <a:off x="1071538" y="0"/>
            <a:ext cx="8072462" cy="5786454"/>
          </a:xfrm>
          <a:prstGeom prst="rect">
            <a:avLst/>
          </a:prstGeom>
          <a:noFill/>
          <a:ln w="9525">
            <a:noFill/>
            <a:miter lim="800000"/>
            <a:headEnd/>
            <a:tailEnd/>
          </a:ln>
        </p:spPr>
      </p:pic>
      <p:sp>
        <p:nvSpPr>
          <p:cNvPr id="3" name="Прямоугольник 2"/>
          <p:cNvSpPr/>
          <p:nvPr/>
        </p:nvSpPr>
        <p:spPr>
          <a:xfrm>
            <a:off x="1428728" y="6000768"/>
            <a:ext cx="6806479" cy="584775"/>
          </a:xfrm>
          <a:prstGeom prst="rect">
            <a:avLst/>
          </a:prstGeom>
          <a:solidFill>
            <a:schemeClr val="accent6">
              <a:lumMod val="40000"/>
              <a:lumOff val="60000"/>
            </a:schemeClr>
          </a:solidFill>
        </p:spPr>
        <p:txBody>
          <a:bodyPr wrap="none">
            <a:spAutoFit/>
          </a:bodyPr>
          <a:lstStyle/>
          <a:p>
            <a:r>
              <a:rPr lang="ru-RU" sz="3200" b="1" dirty="0" smtClean="0"/>
              <a:t>Курган Славы на подъезде к Минску.</a:t>
            </a:r>
            <a:endParaRPr lang="ru-RU" sz="3200" b="1" dirty="0"/>
          </a:p>
        </p:txBody>
      </p:sp>
    </p:spTree>
  </p:cSld>
  <p:clrMapOvr>
    <a:masterClrMapping/>
  </p:clrMapOvr>
  <p:transition advClick="0" advTm="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786050" y="428604"/>
            <a:ext cx="6072230" cy="2357454"/>
          </a:xfrm>
          <a:prstGeom prst="roundRect">
            <a:avLst/>
          </a:prstGeom>
          <a:solidFill>
            <a:schemeClr val="accent1">
              <a:lumMod val="40000"/>
              <a:lumOff val="60000"/>
            </a:schemeClr>
          </a:solidFill>
          <a:ln w="571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3200" b="1" dirty="0" smtClean="0">
                <a:solidFill>
                  <a:schemeClr val="accent5">
                    <a:lumMod val="75000"/>
                  </a:schemeClr>
                </a:solidFill>
              </a:rPr>
              <a:t>1. Какой город-герой был основан как греческая колония </a:t>
            </a:r>
            <a:r>
              <a:rPr lang="ru-RU" sz="4400" b="1" dirty="0" smtClean="0">
                <a:solidFill>
                  <a:schemeClr val="accent5">
                    <a:lumMod val="75000"/>
                  </a:schemeClr>
                </a:solidFill>
              </a:rPr>
              <a:t>Пантикапей</a:t>
            </a:r>
            <a:r>
              <a:rPr lang="ru-RU" sz="3200" b="1" dirty="0" smtClean="0">
                <a:solidFill>
                  <a:schemeClr val="accent5">
                    <a:lumMod val="75000"/>
                  </a:schemeClr>
                </a:solidFill>
              </a:rPr>
              <a:t>? </a:t>
            </a:r>
            <a:endParaRPr lang="ru-RU" sz="3200" b="1" dirty="0">
              <a:solidFill>
                <a:schemeClr val="accent5">
                  <a:lumMod val="75000"/>
                </a:schemeClr>
              </a:solidFill>
            </a:endParaRPr>
          </a:p>
        </p:txBody>
      </p:sp>
      <p:sp>
        <p:nvSpPr>
          <p:cNvPr id="3" name="Прямоугольник 2"/>
          <p:cNvSpPr/>
          <p:nvPr/>
        </p:nvSpPr>
        <p:spPr>
          <a:xfrm>
            <a:off x="3857620" y="3286124"/>
            <a:ext cx="4572000" cy="73866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ru-RU" b="1" dirty="0" smtClean="0">
                <a:solidFill>
                  <a:srgbClr val="0070C0"/>
                </a:solidFill>
              </a:rPr>
              <a:t>Он стоит на берегу пролива, </a:t>
            </a:r>
            <a:r>
              <a:rPr lang="ru-RU" sz="2400" b="1" dirty="0" smtClean="0">
                <a:solidFill>
                  <a:srgbClr val="0070C0"/>
                </a:solidFill>
              </a:rPr>
              <a:t>соединяющего</a:t>
            </a:r>
            <a:r>
              <a:rPr lang="ru-RU" b="1" dirty="0" smtClean="0">
                <a:solidFill>
                  <a:srgbClr val="0070C0"/>
                </a:solidFill>
              </a:rPr>
              <a:t> два моря</a:t>
            </a:r>
            <a:endParaRPr lang="ru-RU" b="1" dirty="0">
              <a:solidFill>
                <a:srgbClr val="0070C0"/>
              </a:solidFill>
            </a:endParaRPr>
          </a:p>
        </p:txBody>
      </p:sp>
      <p:sp>
        <p:nvSpPr>
          <p:cNvPr id="4" name="Прямоугольник 3"/>
          <p:cNvSpPr/>
          <p:nvPr/>
        </p:nvSpPr>
        <p:spPr>
          <a:xfrm>
            <a:off x="285720" y="5715016"/>
            <a:ext cx="1863011" cy="523220"/>
          </a:xfrm>
          <a:prstGeom prst="rect">
            <a:avLst/>
          </a:prstGeom>
          <a:solidFill>
            <a:schemeClr val="accent2">
              <a:lumMod val="40000"/>
              <a:lumOff val="60000"/>
            </a:schemeClr>
          </a:solidFill>
        </p:spPr>
        <p:txBody>
          <a:bodyPr wrap="none">
            <a:spAutoFit/>
          </a:bodyPr>
          <a:lstStyle/>
          <a:p>
            <a:r>
              <a:rPr lang="ru-RU" sz="2800" b="1" dirty="0" smtClean="0">
                <a:solidFill>
                  <a:schemeClr val="accent6">
                    <a:lumMod val="75000"/>
                  </a:schemeClr>
                </a:solidFill>
              </a:rPr>
              <a:t>1.Херсон</a:t>
            </a:r>
            <a:endParaRPr lang="ru-RU" sz="2800" b="1" dirty="0">
              <a:solidFill>
                <a:schemeClr val="accent6">
                  <a:lumMod val="75000"/>
                </a:schemeClr>
              </a:solidFill>
            </a:endParaRPr>
          </a:p>
        </p:txBody>
      </p:sp>
      <p:sp>
        <p:nvSpPr>
          <p:cNvPr id="5" name="Прямоугольник 4"/>
          <p:cNvSpPr/>
          <p:nvPr/>
        </p:nvSpPr>
        <p:spPr>
          <a:xfrm>
            <a:off x="2500298" y="5715016"/>
            <a:ext cx="2020105" cy="523220"/>
          </a:xfrm>
          <a:prstGeom prst="rect">
            <a:avLst/>
          </a:prstGeom>
          <a:solidFill>
            <a:schemeClr val="accent2">
              <a:lumMod val="40000"/>
              <a:lumOff val="60000"/>
            </a:schemeClr>
          </a:solidFill>
        </p:spPr>
        <p:txBody>
          <a:bodyPr wrap="none">
            <a:spAutoFit/>
          </a:bodyPr>
          <a:lstStyle/>
          <a:p>
            <a:r>
              <a:rPr lang="ru-RU" sz="2800" b="1" dirty="0" smtClean="0">
                <a:solidFill>
                  <a:schemeClr val="accent6">
                    <a:lumMod val="75000"/>
                  </a:schemeClr>
                </a:solidFill>
              </a:rPr>
              <a:t>2</a:t>
            </a:r>
            <a:r>
              <a:rPr lang="ru-RU" sz="2800" dirty="0" smtClean="0">
                <a:solidFill>
                  <a:schemeClr val="accent6">
                    <a:lumMod val="75000"/>
                  </a:schemeClr>
                </a:solidFill>
              </a:rPr>
              <a:t>. </a:t>
            </a:r>
            <a:r>
              <a:rPr lang="ru-RU" sz="2800" b="1" dirty="0" smtClean="0">
                <a:solidFill>
                  <a:schemeClr val="accent6">
                    <a:lumMod val="75000"/>
                  </a:schemeClr>
                </a:solidFill>
              </a:rPr>
              <a:t>Измаил</a:t>
            </a:r>
            <a:r>
              <a:rPr lang="ru-RU" sz="2800" dirty="0" smtClean="0">
                <a:solidFill>
                  <a:schemeClr val="accent6">
                    <a:lumMod val="75000"/>
                  </a:schemeClr>
                </a:solidFill>
              </a:rPr>
              <a:t> </a:t>
            </a:r>
            <a:endParaRPr lang="ru-RU" sz="2800" dirty="0">
              <a:solidFill>
                <a:schemeClr val="accent6">
                  <a:lumMod val="75000"/>
                </a:schemeClr>
              </a:solidFill>
            </a:endParaRPr>
          </a:p>
        </p:txBody>
      </p:sp>
      <p:sp>
        <p:nvSpPr>
          <p:cNvPr id="6" name="Прямоугольник 5"/>
          <p:cNvSpPr/>
          <p:nvPr/>
        </p:nvSpPr>
        <p:spPr>
          <a:xfrm>
            <a:off x="4857752" y="5715016"/>
            <a:ext cx="1659429" cy="523220"/>
          </a:xfrm>
          <a:prstGeom prst="rect">
            <a:avLst/>
          </a:prstGeom>
          <a:solidFill>
            <a:schemeClr val="accent2">
              <a:lumMod val="40000"/>
              <a:lumOff val="60000"/>
            </a:schemeClr>
          </a:solidFill>
        </p:spPr>
        <p:txBody>
          <a:bodyPr wrap="none">
            <a:spAutoFit/>
          </a:bodyPr>
          <a:lstStyle/>
          <a:p>
            <a:r>
              <a:rPr lang="ru-RU" sz="2800" b="1" dirty="0" smtClean="0">
                <a:solidFill>
                  <a:schemeClr val="accent6">
                    <a:lumMod val="75000"/>
                  </a:schemeClr>
                </a:solidFill>
              </a:rPr>
              <a:t>3.Керчь</a:t>
            </a:r>
            <a:r>
              <a:rPr lang="ru-RU" sz="2800" b="1" dirty="0" smtClean="0">
                <a:solidFill>
                  <a:schemeClr val="accent5">
                    <a:lumMod val="75000"/>
                  </a:schemeClr>
                </a:solidFill>
              </a:rPr>
              <a:t> </a:t>
            </a:r>
            <a:endParaRPr lang="ru-RU" sz="2800" b="1" dirty="0">
              <a:solidFill>
                <a:schemeClr val="accent5">
                  <a:lumMod val="75000"/>
                </a:schemeClr>
              </a:solidFill>
            </a:endParaRPr>
          </a:p>
        </p:txBody>
      </p:sp>
      <p:sp>
        <p:nvSpPr>
          <p:cNvPr id="7" name="Прямоугольник 6"/>
          <p:cNvSpPr/>
          <p:nvPr/>
        </p:nvSpPr>
        <p:spPr>
          <a:xfrm>
            <a:off x="6858016" y="5786454"/>
            <a:ext cx="1957587" cy="523220"/>
          </a:xfrm>
          <a:prstGeom prst="rect">
            <a:avLst/>
          </a:prstGeom>
          <a:solidFill>
            <a:schemeClr val="accent2">
              <a:lumMod val="40000"/>
              <a:lumOff val="60000"/>
            </a:schemeClr>
          </a:solidFill>
        </p:spPr>
        <p:txBody>
          <a:bodyPr wrap="none">
            <a:spAutoFit/>
          </a:bodyPr>
          <a:lstStyle/>
          <a:p>
            <a:r>
              <a:rPr lang="ru-RU" sz="2800" b="1" dirty="0" smtClean="0">
                <a:solidFill>
                  <a:schemeClr val="accent6">
                    <a:lumMod val="75000"/>
                  </a:schemeClr>
                </a:solidFill>
              </a:rPr>
              <a:t>4.Одесса</a:t>
            </a:r>
            <a:endParaRPr lang="ru-RU" sz="2800" b="1" dirty="0">
              <a:solidFill>
                <a:schemeClr val="accent6">
                  <a:lumMod val="75000"/>
                </a:schemeClr>
              </a:solidFill>
            </a:endParaRP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0"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0" nodeType="clickEffect">
                                  <p:stCondLst>
                                    <p:cond delay="0"/>
                                  </p:stCondLst>
                                  <p:childTnLst>
                                    <p:animScale>
                                      <p:cBhvr>
                                        <p:cTn id="29"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12" y="214290"/>
            <a:ext cx="6143636" cy="2246769"/>
          </a:xfrm>
          <a:prstGeom prst="rect">
            <a:avLst/>
          </a:prstGeom>
          <a:solidFill>
            <a:schemeClr val="accent6">
              <a:lumMod val="20000"/>
              <a:lumOff val="80000"/>
            </a:schemeClr>
          </a:solidFill>
        </p:spPr>
        <p:txBody>
          <a:bodyPr wrap="square">
            <a:spAutoFit/>
          </a:bodyPr>
          <a:lstStyle/>
          <a:p>
            <a:r>
              <a:rPr lang="ru-RU" sz="2800" b="1" dirty="0" smtClean="0"/>
              <a:t>Этот город был очередной ступенью для рвущихся к Москве гитлеровцев. В результате кровопролитных боёв враг не смог захватить город. Город выстоял!</a:t>
            </a:r>
            <a:endParaRPr lang="ru-RU" sz="2800" b="1" dirty="0"/>
          </a:p>
        </p:txBody>
      </p:sp>
      <p:sp>
        <p:nvSpPr>
          <p:cNvPr id="3" name="Прямоугольник 2"/>
          <p:cNvSpPr/>
          <p:nvPr/>
        </p:nvSpPr>
        <p:spPr>
          <a:xfrm>
            <a:off x="4000496" y="2928934"/>
            <a:ext cx="4572000" cy="954107"/>
          </a:xfrm>
          <a:prstGeom prst="rect">
            <a:avLst/>
          </a:prstGeom>
          <a:solidFill>
            <a:schemeClr val="accent6">
              <a:lumMod val="40000"/>
              <a:lumOff val="60000"/>
            </a:schemeClr>
          </a:solidFill>
        </p:spPr>
        <p:txBody>
          <a:bodyPr>
            <a:spAutoFit/>
          </a:bodyPr>
          <a:lstStyle/>
          <a:p>
            <a:r>
              <a:rPr lang="ru-RU" sz="2800" b="1" dirty="0" smtClean="0"/>
              <a:t>Этот город славится своими оружейных дел мастерами.</a:t>
            </a:r>
            <a:endParaRPr lang="ru-RU" sz="2800" b="1" dirty="0"/>
          </a:p>
        </p:txBody>
      </p:sp>
      <p:sp>
        <p:nvSpPr>
          <p:cNvPr id="4" name="Прямоугольник 3"/>
          <p:cNvSpPr/>
          <p:nvPr/>
        </p:nvSpPr>
        <p:spPr>
          <a:xfrm>
            <a:off x="642910" y="4857760"/>
            <a:ext cx="2028440" cy="523220"/>
          </a:xfrm>
          <a:prstGeom prst="rect">
            <a:avLst/>
          </a:prstGeom>
          <a:solidFill>
            <a:schemeClr val="accent6">
              <a:lumMod val="40000"/>
              <a:lumOff val="60000"/>
            </a:schemeClr>
          </a:solidFill>
        </p:spPr>
        <p:txBody>
          <a:bodyPr wrap="none">
            <a:spAutoFit/>
          </a:bodyPr>
          <a:lstStyle/>
          <a:p>
            <a:r>
              <a:rPr lang="ru-RU" sz="2800" b="1" dirty="0" smtClean="0"/>
              <a:t>1.Можайск.</a:t>
            </a:r>
            <a:endParaRPr lang="ru-RU" sz="2800" b="1" dirty="0"/>
          </a:p>
        </p:txBody>
      </p:sp>
      <p:sp>
        <p:nvSpPr>
          <p:cNvPr id="5" name="Прямоугольник 4"/>
          <p:cNvSpPr/>
          <p:nvPr/>
        </p:nvSpPr>
        <p:spPr>
          <a:xfrm>
            <a:off x="642910" y="5857892"/>
            <a:ext cx="1567480" cy="523220"/>
          </a:xfrm>
          <a:prstGeom prst="rect">
            <a:avLst/>
          </a:prstGeom>
          <a:solidFill>
            <a:schemeClr val="accent6">
              <a:lumMod val="40000"/>
              <a:lumOff val="60000"/>
            </a:schemeClr>
          </a:solidFill>
        </p:spPr>
        <p:txBody>
          <a:bodyPr wrap="none">
            <a:spAutoFit/>
          </a:bodyPr>
          <a:lstStyle/>
          <a:p>
            <a:r>
              <a:rPr lang="ru-RU" sz="2800" b="1" dirty="0" smtClean="0"/>
              <a:t>3.Томск. </a:t>
            </a:r>
            <a:endParaRPr lang="ru-RU" sz="2800" b="1" dirty="0"/>
          </a:p>
        </p:txBody>
      </p:sp>
      <p:sp>
        <p:nvSpPr>
          <p:cNvPr id="6" name="Прямоугольник 5"/>
          <p:cNvSpPr/>
          <p:nvPr/>
        </p:nvSpPr>
        <p:spPr>
          <a:xfrm>
            <a:off x="6429388" y="5929330"/>
            <a:ext cx="1328762" cy="523220"/>
          </a:xfrm>
          <a:prstGeom prst="rect">
            <a:avLst/>
          </a:prstGeom>
          <a:solidFill>
            <a:schemeClr val="accent6">
              <a:lumMod val="40000"/>
              <a:lumOff val="60000"/>
            </a:schemeClr>
          </a:solidFill>
        </p:spPr>
        <p:txBody>
          <a:bodyPr wrap="none">
            <a:spAutoFit/>
          </a:bodyPr>
          <a:lstStyle/>
          <a:p>
            <a:r>
              <a:rPr lang="ru-RU" sz="2800" b="1" dirty="0" smtClean="0"/>
              <a:t>2.Тула. </a:t>
            </a:r>
            <a:endParaRPr lang="ru-RU" sz="2800" b="1" dirty="0"/>
          </a:p>
        </p:txBody>
      </p:sp>
      <p:sp>
        <p:nvSpPr>
          <p:cNvPr id="7" name="Прямоугольник 6"/>
          <p:cNvSpPr/>
          <p:nvPr/>
        </p:nvSpPr>
        <p:spPr>
          <a:xfrm>
            <a:off x="6357950" y="4857760"/>
            <a:ext cx="1889043" cy="523220"/>
          </a:xfrm>
          <a:prstGeom prst="rect">
            <a:avLst/>
          </a:prstGeom>
          <a:solidFill>
            <a:schemeClr val="accent6">
              <a:lumMod val="40000"/>
              <a:lumOff val="60000"/>
            </a:schemeClr>
          </a:solidFill>
        </p:spPr>
        <p:txBody>
          <a:bodyPr wrap="none">
            <a:spAutoFit/>
          </a:bodyPr>
          <a:lstStyle/>
          <a:p>
            <a:r>
              <a:rPr lang="ru-RU" sz="2800" b="1" dirty="0" smtClean="0"/>
              <a:t>4.Жуковск.</a:t>
            </a:r>
            <a:endParaRPr lang="ru-RU" sz="2800" b="1"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 presetClass="emph" presetSubtype="2" fill="hold" grpId="0" nodeType="clickEffect">
                                  <p:stCondLst>
                                    <p:cond delay="0"/>
                                  </p:stCondLst>
                                  <p:childTnLst>
                                    <p:anim to="1.5" calcmode="lin" valueType="num">
                                      <p:cBhvr override="childStyle">
                                        <p:cTn id="23" dur="20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6986528"/>
          </a:xfrm>
          <a:prstGeom prst="rect">
            <a:avLst/>
          </a:prstGeom>
          <a:solidFill>
            <a:schemeClr val="accent6">
              <a:lumMod val="20000"/>
              <a:lumOff val="80000"/>
            </a:schemeClr>
          </a:solidFill>
        </p:spPr>
        <p:txBody>
          <a:bodyPr wrap="square">
            <a:spAutoFit/>
          </a:bodyPr>
          <a:lstStyle/>
          <a:p>
            <a:r>
              <a:rPr lang="ru-RU" sz="2800" b="1" dirty="0" smtClean="0"/>
              <a:t>Немецкий генерал Гудериан смог перед выходом к Туле взять город Орел. До Тулы оставалось всего 180 км. В городе не было никаких войсковых частей, кроме: одного полка НКВД, который охранял оборонные заводы, 732-го </a:t>
            </a:r>
            <a:r>
              <a:rPr lang="ru-RU" sz="2800" b="1" dirty="0" err="1" smtClean="0"/>
              <a:t>зенитно</a:t>
            </a:r>
            <a:r>
              <a:rPr lang="ru-RU" sz="2800" b="1" dirty="0" smtClean="0"/>
              <a:t>- артиллерийского полка, прикрывающего город с воздуха и истребительных батальонов, состоящих из рабочих и служащих.Ввиду этого, Ставка перебросила к Туле пятый воздушно-десантный корпус и 34-й пограничный полк, который охранял тыл Брянского фронта.</a:t>
            </a:r>
          </a:p>
          <a:p>
            <a:r>
              <a:rPr lang="ru-RU" sz="2800" b="1" dirty="0" smtClean="0"/>
              <a:t>Несмотря на ожесточенные атаки, в которых участвовало со стороны противника около сотни танков, фашистам так и не удалось пробиться к Туле ни на одном участке сражений.</a:t>
            </a:r>
          </a:p>
          <a:p>
            <a:r>
              <a:rPr lang="ru-RU" sz="2800" b="1" dirty="0" smtClean="0"/>
              <a:t>В результате, город выстоял! Враг не смог его захватить. 7 декабря 1976 г Тула получила звание города-героя.</a:t>
            </a:r>
            <a:endParaRPr lang="ru-RU" sz="2800" b="1" dirty="0"/>
          </a:p>
        </p:txBody>
      </p:sp>
    </p:spTree>
  </p:cSld>
  <p:clrMapOvr>
    <a:masterClrMapping/>
  </p:clrMapOvr>
  <p:transition advClick="0" advTm="4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tula.jpg"/>
          <p:cNvPicPr/>
          <p:nvPr/>
        </p:nvPicPr>
        <p:blipFill>
          <a:blip r:embed="rId2"/>
          <a:srcRect/>
          <a:stretch>
            <a:fillRect/>
          </a:stretch>
        </p:blipFill>
        <p:spPr bwMode="auto">
          <a:xfrm>
            <a:off x="928663" y="0"/>
            <a:ext cx="8215338" cy="5857892"/>
          </a:xfrm>
          <a:prstGeom prst="rect">
            <a:avLst/>
          </a:prstGeom>
          <a:noFill/>
          <a:ln w="9525">
            <a:noFill/>
            <a:miter lim="800000"/>
            <a:headEnd/>
            <a:tailEnd/>
          </a:ln>
        </p:spPr>
      </p:pic>
      <p:sp>
        <p:nvSpPr>
          <p:cNvPr id="3" name="Прямоугольник 2"/>
          <p:cNvSpPr/>
          <p:nvPr/>
        </p:nvSpPr>
        <p:spPr>
          <a:xfrm>
            <a:off x="500034" y="6000768"/>
            <a:ext cx="8143932" cy="584775"/>
          </a:xfrm>
          <a:prstGeom prst="rect">
            <a:avLst/>
          </a:prstGeom>
        </p:spPr>
        <p:txBody>
          <a:bodyPr wrap="square">
            <a:spAutoFit/>
          </a:bodyPr>
          <a:lstStyle/>
          <a:p>
            <a:r>
              <a:rPr lang="ru-RU" sz="3200" b="1" dirty="0" smtClean="0"/>
              <a:t>Мемориал в честь героев защитников Тулы.</a:t>
            </a:r>
            <a:endParaRPr lang="ru-RU" sz="3200" b="1" dirty="0"/>
          </a:p>
        </p:txBody>
      </p:sp>
    </p:spTree>
  </p:cSld>
  <p:clrMapOvr>
    <a:masterClrMapping/>
  </p:clrMapOvr>
  <p:transition advClick="0" advTm="2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1736" y="214290"/>
            <a:ext cx="6357950" cy="3108543"/>
          </a:xfrm>
          <a:prstGeom prst="rect">
            <a:avLst/>
          </a:prstGeom>
          <a:solidFill>
            <a:schemeClr val="accent6">
              <a:lumMod val="20000"/>
              <a:lumOff val="80000"/>
            </a:schemeClr>
          </a:solidFill>
        </p:spPr>
        <p:txBody>
          <a:bodyPr wrap="square">
            <a:spAutoFit/>
          </a:bodyPr>
          <a:lstStyle/>
          <a:p>
            <a:r>
              <a:rPr lang="ru-RU" sz="2800" b="1" dirty="0" smtClean="0"/>
              <a:t>Этот город так же был на пути врага , рвущегося к Москве. 10 июля 1941 г началось знаменитое  сражение, которое продлилось до 10 сентября этого же года. После отступления войск в городе продолжалась подпольная борьба.</a:t>
            </a:r>
            <a:endParaRPr lang="ru-RU" sz="2800" b="1" dirty="0"/>
          </a:p>
        </p:txBody>
      </p:sp>
      <p:sp>
        <p:nvSpPr>
          <p:cNvPr id="3" name="Прямоугольник 2"/>
          <p:cNvSpPr/>
          <p:nvPr/>
        </p:nvSpPr>
        <p:spPr>
          <a:xfrm>
            <a:off x="642910" y="5000636"/>
            <a:ext cx="2251194" cy="523220"/>
          </a:xfrm>
          <a:prstGeom prst="rect">
            <a:avLst/>
          </a:prstGeom>
          <a:solidFill>
            <a:schemeClr val="accent6">
              <a:lumMod val="40000"/>
              <a:lumOff val="60000"/>
            </a:schemeClr>
          </a:solidFill>
        </p:spPr>
        <p:txBody>
          <a:bodyPr wrap="none">
            <a:spAutoFit/>
          </a:bodyPr>
          <a:lstStyle/>
          <a:p>
            <a:r>
              <a:rPr lang="ru-RU" sz="2800" b="1" dirty="0" smtClean="0"/>
              <a:t>1. Смоленск. </a:t>
            </a:r>
            <a:endParaRPr lang="ru-RU" sz="2800" b="1" dirty="0"/>
          </a:p>
        </p:txBody>
      </p:sp>
      <p:sp>
        <p:nvSpPr>
          <p:cNvPr id="4" name="Прямоугольник 3"/>
          <p:cNvSpPr/>
          <p:nvPr/>
        </p:nvSpPr>
        <p:spPr>
          <a:xfrm>
            <a:off x="5429256" y="5000636"/>
            <a:ext cx="2697662" cy="523220"/>
          </a:xfrm>
          <a:prstGeom prst="rect">
            <a:avLst/>
          </a:prstGeom>
          <a:solidFill>
            <a:schemeClr val="accent6">
              <a:lumMod val="40000"/>
              <a:lumOff val="60000"/>
            </a:schemeClr>
          </a:solidFill>
        </p:spPr>
        <p:txBody>
          <a:bodyPr wrap="none">
            <a:spAutoFit/>
          </a:bodyPr>
          <a:lstStyle/>
          <a:p>
            <a:r>
              <a:rPr lang="ru-RU" sz="2800" b="1" dirty="0" smtClean="0"/>
              <a:t>2. Петрозаводск</a:t>
            </a:r>
            <a:endParaRPr lang="ru-RU" sz="2800" b="1" dirty="0"/>
          </a:p>
        </p:txBody>
      </p:sp>
      <p:sp>
        <p:nvSpPr>
          <p:cNvPr id="5" name="Прямоугольник 4"/>
          <p:cNvSpPr/>
          <p:nvPr/>
        </p:nvSpPr>
        <p:spPr>
          <a:xfrm>
            <a:off x="642910" y="6000768"/>
            <a:ext cx="1818126" cy="523220"/>
          </a:xfrm>
          <a:prstGeom prst="rect">
            <a:avLst/>
          </a:prstGeom>
          <a:solidFill>
            <a:schemeClr val="accent6">
              <a:lumMod val="40000"/>
              <a:lumOff val="60000"/>
            </a:schemeClr>
          </a:solidFill>
        </p:spPr>
        <p:txBody>
          <a:bodyPr wrap="none">
            <a:spAutoFit/>
          </a:bodyPr>
          <a:lstStyle/>
          <a:p>
            <a:r>
              <a:rPr lang="ru-RU" sz="2800" b="1" dirty="0" smtClean="0"/>
              <a:t>3. Брянск. </a:t>
            </a:r>
            <a:endParaRPr lang="ru-RU" sz="2800" b="1" dirty="0"/>
          </a:p>
        </p:txBody>
      </p:sp>
      <p:sp>
        <p:nvSpPr>
          <p:cNvPr id="6" name="Прямоугольник 5"/>
          <p:cNvSpPr/>
          <p:nvPr/>
        </p:nvSpPr>
        <p:spPr>
          <a:xfrm>
            <a:off x="5357818" y="6072206"/>
            <a:ext cx="2023118" cy="523220"/>
          </a:xfrm>
          <a:prstGeom prst="rect">
            <a:avLst/>
          </a:prstGeom>
          <a:solidFill>
            <a:schemeClr val="accent6">
              <a:lumMod val="40000"/>
              <a:lumOff val="60000"/>
            </a:schemeClr>
          </a:solidFill>
        </p:spPr>
        <p:txBody>
          <a:bodyPr wrap="none">
            <a:spAutoFit/>
          </a:bodyPr>
          <a:lstStyle/>
          <a:p>
            <a:r>
              <a:rPr lang="ru-RU" sz="2800" b="1" dirty="0" smtClean="0"/>
              <a:t>4.Белгород.</a:t>
            </a:r>
            <a:endParaRPr lang="ru-RU" sz="2800" b="1"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p:cBhvr>
                                        <p:cTn id="23" dur="2000" fill="hold"/>
                                        <p:tgtEl>
                                          <p:spTgt spid="3"/>
                                        </p:tgtEl>
                                        <p:attrNameLst>
                                          <p:attrName>fillcolor</p:attrName>
                                        </p:attrNameLst>
                                      </p:cBhvr>
                                      <p:to>
                                        <a:schemeClr val="accent2"/>
                                      </p:to>
                                    </p:animClr>
                                    <p:set>
                                      <p:cBhvr>
                                        <p:cTn id="24" dur="2000" fill="hold"/>
                                        <p:tgtEl>
                                          <p:spTgt spid="3"/>
                                        </p:tgtEl>
                                        <p:attrNameLst>
                                          <p:attrName>fill.type</p:attrName>
                                        </p:attrNameLst>
                                      </p:cBhvr>
                                      <p:to>
                                        <p:strVal val="solid"/>
                                      </p:to>
                                    </p:set>
                                    <p:set>
                                      <p:cBhvr>
                                        <p:cTn id="25"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555641"/>
          </a:xfrm>
          <a:prstGeom prst="rect">
            <a:avLst/>
          </a:prstGeom>
        </p:spPr>
        <p:txBody>
          <a:bodyPr wrap="square">
            <a:spAutoFit/>
          </a:bodyPr>
          <a:lstStyle/>
          <a:p>
            <a:r>
              <a:rPr lang="ru-RU" sz="2800" b="1" dirty="0" smtClean="0"/>
              <a:t>С началом войны город оказался на пути главного удара фашистских войск по направлению к Москве. Первой бомбардировке город подвергся 24 июня 1941 г., а спустя 4 дня гитлеровцы совершили на город вторую воздушную атаку, в результате которой была полностью разрушена центральная часть города. 10 июля 1941 г началось знаменитое Смоленское сражение, которое продлилось до 10 сентября этого же года. На защиту города встали солдаты Западного фронта Красной Армии. Противник превосходил их численностью в людских ресурсах, артиллерии и самолетах (в 2 раза), а также в танковой технике (в 4 раза). 29 июля 1941 г. гитлеровцам удалось войти в город. Оккупация продлилась до 25 сентября 1943 г . Звание города-героя Смоленску было присвоено 6 мая 1985 года.</a:t>
            </a:r>
            <a:endParaRPr lang="ru-RU" sz="2800" b="1" dirty="0"/>
          </a:p>
        </p:txBody>
      </p:sp>
    </p:spTree>
  </p:cSld>
  <p:clrMapOvr>
    <a:masterClrMapping/>
  </p:clrMapOvr>
  <p:transition advClick="0" advTm="4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ород-герой Смоленск">
            <a:hlinkClick r:id="rId2" tgtFrame="&quot;_self&quot;" tooltip="&quot;город-герой Смоленск&quot;"/>
          </p:cNvPr>
          <p:cNvPicPr/>
          <p:nvPr/>
        </p:nvPicPr>
        <p:blipFill>
          <a:blip r:embed="rId3" cstate="print"/>
          <a:srcRect/>
          <a:stretch>
            <a:fillRect/>
          </a:stretch>
        </p:blipFill>
        <p:spPr bwMode="auto">
          <a:xfrm>
            <a:off x="1643042" y="0"/>
            <a:ext cx="7500958" cy="6000768"/>
          </a:xfrm>
          <a:prstGeom prst="rect">
            <a:avLst/>
          </a:prstGeom>
          <a:noFill/>
          <a:ln w="9525">
            <a:noFill/>
            <a:miter lim="800000"/>
            <a:headEnd/>
            <a:tailEnd/>
          </a:ln>
        </p:spPr>
      </p:pic>
    </p:spTree>
  </p:cSld>
  <p:clrMapOvr>
    <a:masterClrMapping/>
  </p:clrMapOvr>
  <p:transition advClick="0" advTm="2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ordenrf.ru/upload/novosty-info/smolensk-2.jpg"/>
          <p:cNvPicPr/>
          <p:nvPr/>
        </p:nvPicPr>
        <p:blipFill>
          <a:blip r:embed="rId2"/>
          <a:srcRect/>
          <a:stretch>
            <a:fillRect/>
          </a:stretch>
        </p:blipFill>
        <p:spPr bwMode="auto">
          <a:xfrm>
            <a:off x="1000101" y="0"/>
            <a:ext cx="8143900" cy="6000768"/>
          </a:xfrm>
          <a:prstGeom prst="rect">
            <a:avLst/>
          </a:prstGeom>
          <a:noFill/>
          <a:ln w="9525">
            <a:noFill/>
            <a:miter lim="800000"/>
            <a:headEnd/>
            <a:tailEnd/>
          </a:ln>
        </p:spPr>
      </p:pic>
      <p:sp>
        <p:nvSpPr>
          <p:cNvPr id="3" name="Прямоугольник 2"/>
          <p:cNvSpPr/>
          <p:nvPr/>
        </p:nvSpPr>
        <p:spPr>
          <a:xfrm>
            <a:off x="500034" y="6072206"/>
            <a:ext cx="8143932" cy="584775"/>
          </a:xfrm>
          <a:prstGeom prst="rect">
            <a:avLst/>
          </a:prstGeom>
          <a:solidFill>
            <a:schemeClr val="accent6">
              <a:lumMod val="40000"/>
              <a:lumOff val="60000"/>
            </a:schemeClr>
          </a:solidFill>
        </p:spPr>
        <p:txBody>
          <a:bodyPr wrap="square">
            <a:spAutoFit/>
          </a:bodyPr>
          <a:lstStyle/>
          <a:p>
            <a:r>
              <a:rPr lang="ru-RU" sz="3200" b="1" dirty="0" smtClean="0"/>
              <a:t>Мемориал Великой Отечественной войны</a:t>
            </a:r>
            <a:endParaRPr lang="ru-RU" sz="3200" b="1" dirty="0"/>
          </a:p>
        </p:txBody>
      </p:sp>
    </p:spTree>
  </p:cSld>
  <p:clrMapOvr>
    <a:masterClrMapping/>
  </p:clrMapOvr>
  <p:transition advClick="0" advTm="2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7554" y="214290"/>
            <a:ext cx="5572164" cy="954107"/>
          </a:xfrm>
          <a:prstGeom prst="rect">
            <a:avLst/>
          </a:prstGeom>
        </p:spPr>
        <p:txBody>
          <a:bodyPr wrap="square">
            <a:spAutoFit/>
          </a:bodyPr>
          <a:lstStyle/>
          <a:p>
            <a:r>
              <a:rPr lang="ru-RU" sz="2800" b="1" dirty="0" smtClean="0"/>
              <a:t>Мы повторили города–герои Великой отечественной войны. </a:t>
            </a:r>
            <a:endParaRPr lang="ru-RU" sz="2800" b="1" dirty="0"/>
          </a:p>
        </p:txBody>
      </p:sp>
      <p:sp>
        <p:nvSpPr>
          <p:cNvPr id="3" name="Прямоугольник 2"/>
          <p:cNvSpPr/>
          <p:nvPr/>
        </p:nvSpPr>
        <p:spPr>
          <a:xfrm>
            <a:off x="4643438" y="1142984"/>
            <a:ext cx="1647759" cy="523220"/>
          </a:xfrm>
          <a:prstGeom prst="rect">
            <a:avLst/>
          </a:prstGeom>
        </p:spPr>
        <p:txBody>
          <a:bodyPr wrap="none">
            <a:spAutoFit/>
          </a:bodyPr>
          <a:lstStyle/>
          <a:p>
            <a:r>
              <a:rPr lang="ru-RU" sz="2800" b="1" dirty="0" smtClean="0"/>
              <a:t>В России:</a:t>
            </a:r>
            <a:endParaRPr lang="ru-RU" sz="2800" b="1" dirty="0"/>
          </a:p>
        </p:txBody>
      </p:sp>
      <p:sp>
        <p:nvSpPr>
          <p:cNvPr id="4" name="Прямоугольник 3"/>
          <p:cNvSpPr/>
          <p:nvPr/>
        </p:nvSpPr>
        <p:spPr>
          <a:xfrm>
            <a:off x="2643174" y="1571612"/>
            <a:ext cx="1754006" cy="523220"/>
          </a:xfrm>
          <a:prstGeom prst="rect">
            <a:avLst/>
          </a:prstGeom>
        </p:spPr>
        <p:txBody>
          <a:bodyPr wrap="none">
            <a:spAutoFit/>
          </a:bodyPr>
          <a:lstStyle/>
          <a:p>
            <a:r>
              <a:rPr lang="ru-RU" sz="2800" b="1" dirty="0" smtClean="0"/>
              <a:t>1.Москва;</a:t>
            </a:r>
            <a:endParaRPr lang="ru-RU" sz="2800" b="1" dirty="0"/>
          </a:p>
        </p:txBody>
      </p:sp>
      <p:sp>
        <p:nvSpPr>
          <p:cNvPr id="5" name="Прямоугольник 4"/>
          <p:cNvSpPr/>
          <p:nvPr/>
        </p:nvSpPr>
        <p:spPr>
          <a:xfrm>
            <a:off x="2643174" y="2071678"/>
            <a:ext cx="5375647" cy="523220"/>
          </a:xfrm>
          <a:prstGeom prst="rect">
            <a:avLst/>
          </a:prstGeom>
        </p:spPr>
        <p:txBody>
          <a:bodyPr wrap="square">
            <a:spAutoFit/>
          </a:bodyPr>
          <a:lstStyle/>
          <a:p>
            <a:r>
              <a:rPr lang="ru-RU" sz="2800" b="1" dirty="0" smtClean="0"/>
              <a:t>2. Санкт-Петербург  (Ленинград); </a:t>
            </a:r>
            <a:endParaRPr lang="ru-RU" sz="2800" b="1" dirty="0"/>
          </a:p>
        </p:txBody>
      </p:sp>
      <p:sp>
        <p:nvSpPr>
          <p:cNvPr id="6" name="Прямоугольник 5"/>
          <p:cNvSpPr/>
          <p:nvPr/>
        </p:nvSpPr>
        <p:spPr>
          <a:xfrm>
            <a:off x="2643174" y="2571744"/>
            <a:ext cx="4429739" cy="523220"/>
          </a:xfrm>
          <a:prstGeom prst="rect">
            <a:avLst/>
          </a:prstGeom>
        </p:spPr>
        <p:txBody>
          <a:bodyPr wrap="square">
            <a:spAutoFit/>
          </a:bodyPr>
          <a:lstStyle/>
          <a:p>
            <a:r>
              <a:rPr lang="ru-RU" sz="2800" b="1" dirty="0" smtClean="0"/>
              <a:t>3.Волгоград  (Сталинград); </a:t>
            </a:r>
            <a:endParaRPr lang="ru-RU" sz="2800" b="1" dirty="0"/>
          </a:p>
        </p:txBody>
      </p:sp>
      <p:sp>
        <p:nvSpPr>
          <p:cNvPr id="7" name="Прямоугольник 6"/>
          <p:cNvSpPr/>
          <p:nvPr/>
        </p:nvSpPr>
        <p:spPr>
          <a:xfrm>
            <a:off x="2643174" y="3071810"/>
            <a:ext cx="1486176" cy="523220"/>
          </a:xfrm>
          <a:prstGeom prst="rect">
            <a:avLst/>
          </a:prstGeom>
        </p:spPr>
        <p:txBody>
          <a:bodyPr wrap="none">
            <a:spAutoFit/>
          </a:bodyPr>
          <a:lstStyle/>
          <a:p>
            <a:r>
              <a:rPr lang="ru-RU" sz="2800" b="1" dirty="0" smtClean="0"/>
              <a:t>4.Керчь;</a:t>
            </a:r>
            <a:endParaRPr lang="ru-RU" sz="2800" b="1" dirty="0"/>
          </a:p>
        </p:txBody>
      </p:sp>
      <p:sp>
        <p:nvSpPr>
          <p:cNvPr id="8" name="Прямоугольник 7"/>
          <p:cNvSpPr/>
          <p:nvPr/>
        </p:nvSpPr>
        <p:spPr>
          <a:xfrm>
            <a:off x="2643174" y="3571876"/>
            <a:ext cx="1250214" cy="523220"/>
          </a:xfrm>
          <a:prstGeom prst="rect">
            <a:avLst/>
          </a:prstGeom>
        </p:spPr>
        <p:txBody>
          <a:bodyPr wrap="none">
            <a:spAutoFit/>
          </a:bodyPr>
          <a:lstStyle/>
          <a:p>
            <a:r>
              <a:rPr lang="ru-RU" sz="2800" b="1" dirty="0" smtClean="0"/>
              <a:t>5.Тула;</a:t>
            </a:r>
            <a:endParaRPr lang="ru-RU" sz="2800" b="1" dirty="0"/>
          </a:p>
        </p:txBody>
      </p:sp>
      <p:sp>
        <p:nvSpPr>
          <p:cNvPr id="9" name="Прямоугольник 8"/>
          <p:cNvSpPr/>
          <p:nvPr/>
        </p:nvSpPr>
        <p:spPr>
          <a:xfrm>
            <a:off x="2643174" y="4071942"/>
            <a:ext cx="2279791" cy="523220"/>
          </a:xfrm>
          <a:prstGeom prst="rect">
            <a:avLst/>
          </a:prstGeom>
        </p:spPr>
        <p:txBody>
          <a:bodyPr wrap="none">
            <a:spAutoFit/>
          </a:bodyPr>
          <a:lstStyle/>
          <a:p>
            <a:r>
              <a:rPr lang="ru-RU" sz="2800" b="1" dirty="0" smtClean="0"/>
              <a:t>6.Мурманск; </a:t>
            </a:r>
            <a:endParaRPr lang="ru-RU" sz="2800" b="1" dirty="0"/>
          </a:p>
        </p:txBody>
      </p:sp>
      <p:sp>
        <p:nvSpPr>
          <p:cNvPr id="10" name="Прямоугольник 9"/>
          <p:cNvSpPr/>
          <p:nvPr/>
        </p:nvSpPr>
        <p:spPr>
          <a:xfrm>
            <a:off x="2643174" y="4572008"/>
            <a:ext cx="2090893" cy="523220"/>
          </a:xfrm>
          <a:prstGeom prst="rect">
            <a:avLst/>
          </a:prstGeom>
        </p:spPr>
        <p:txBody>
          <a:bodyPr wrap="none">
            <a:spAutoFit/>
          </a:bodyPr>
          <a:lstStyle/>
          <a:p>
            <a:r>
              <a:rPr lang="ru-RU" sz="2800" b="1" dirty="0" smtClean="0"/>
              <a:t>7.Смоленск;</a:t>
            </a:r>
            <a:endParaRPr lang="ru-RU" sz="2800" b="1" dirty="0"/>
          </a:p>
        </p:txBody>
      </p:sp>
      <p:sp>
        <p:nvSpPr>
          <p:cNvPr id="11" name="Прямоугольник 10"/>
          <p:cNvSpPr/>
          <p:nvPr/>
        </p:nvSpPr>
        <p:spPr>
          <a:xfrm>
            <a:off x="2571736" y="5072074"/>
            <a:ext cx="2910861" cy="523220"/>
          </a:xfrm>
          <a:prstGeom prst="rect">
            <a:avLst/>
          </a:prstGeom>
        </p:spPr>
        <p:txBody>
          <a:bodyPr wrap="none">
            <a:spAutoFit/>
          </a:bodyPr>
          <a:lstStyle/>
          <a:p>
            <a:r>
              <a:rPr lang="ru-RU" sz="2800" b="1" dirty="0" smtClean="0"/>
              <a:t> 8.Новороссийск;</a:t>
            </a:r>
            <a:endParaRPr lang="ru-RU" sz="2800" b="1" dirty="0"/>
          </a:p>
        </p:txBody>
      </p:sp>
      <p:sp>
        <p:nvSpPr>
          <p:cNvPr id="12" name="Прямоугольник 11"/>
          <p:cNvSpPr/>
          <p:nvPr/>
        </p:nvSpPr>
        <p:spPr>
          <a:xfrm>
            <a:off x="2643174" y="5643578"/>
            <a:ext cx="2597699" cy="523220"/>
          </a:xfrm>
          <a:prstGeom prst="rect">
            <a:avLst/>
          </a:prstGeom>
        </p:spPr>
        <p:txBody>
          <a:bodyPr wrap="none">
            <a:spAutoFit/>
          </a:bodyPr>
          <a:lstStyle/>
          <a:p>
            <a:r>
              <a:rPr lang="ru-RU" sz="2800" b="1" dirty="0" smtClean="0"/>
              <a:t>9. Севастополь.</a:t>
            </a:r>
            <a:endParaRPr lang="ru-RU" sz="2800" b="1" dirty="0"/>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12" y="285728"/>
            <a:ext cx="6143636" cy="954107"/>
          </a:xfrm>
          <a:prstGeom prst="rect">
            <a:avLst/>
          </a:prstGeom>
        </p:spPr>
        <p:txBody>
          <a:bodyPr wrap="square">
            <a:spAutoFit/>
          </a:bodyPr>
          <a:lstStyle/>
          <a:p>
            <a:r>
              <a:rPr lang="ru-RU" sz="2800" b="1" dirty="0" smtClean="0"/>
              <a:t>Мы повторили города–герои Великой отечественной войны.</a:t>
            </a:r>
            <a:endParaRPr lang="ru-RU" sz="2800" b="1" dirty="0"/>
          </a:p>
        </p:txBody>
      </p:sp>
      <p:sp>
        <p:nvSpPr>
          <p:cNvPr id="3" name="Прямоугольник 2"/>
          <p:cNvSpPr/>
          <p:nvPr/>
        </p:nvSpPr>
        <p:spPr>
          <a:xfrm>
            <a:off x="4286248" y="1357298"/>
            <a:ext cx="3599127" cy="523220"/>
          </a:xfrm>
          <a:prstGeom prst="rect">
            <a:avLst/>
          </a:prstGeom>
        </p:spPr>
        <p:txBody>
          <a:bodyPr wrap="none">
            <a:spAutoFit/>
          </a:bodyPr>
          <a:lstStyle/>
          <a:p>
            <a:r>
              <a:rPr lang="ru-RU" sz="2800" b="1" dirty="0" smtClean="0"/>
              <a:t>Республика Беларусь:</a:t>
            </a:r>
            <a:endParaRPr lang="ru-RU" sz="2800" b="1" dirty="0"/>
          </a:p>
        </p:txBody>
      </p:sp>
      <p:sp>
        <p:nvSpPr>
          <p:cNvPr id="4" name="Прямоугольник 3"/>
          <p:cNvSpPr/>
          <p:nvPr/>
        </p:nvSpPr>
        <p:spPr>
          <a:xfrm>
            <a:off x="2786050" y="1857364"/>
            <a:ext cx="1683474" cy="523220"/>
          </a:xfrm>
          <a:prstGeom prst="rect">
            <a:avLst/>
          </a:prstGeom>
        </p:spPr>
        <p:txBody>
          <a:bodyPr wrap="none">
            <a:spAutoFit/>
          </a:bodyPr>
          <a:lstStyle/>
          <a:p>
            <a:r>
              <a:rPr lang="ru-RU" sz="2800" b="1" dirty="0" smtClean="0"/>
              <a:t>1.Минск; </a:t>
            </a:r>
            <a:endParaRPr lang="ru-RU" sz="2800" b="1" dirty="0"/>
          </a:p>
        </p:txBody>
      </p:sp>
      <p:sp>
        <p:nvSpPr>
          <p:cNvPr id="5" name="Прямоугольник 4"/>
          <p:cNvSpPr/>
          <p:nvPr/>
        </p:nvSpPr>
        <p:spPr>
          <a:xfrm>
            <a:off x="2714612" y="2500306"/>
            <a:ext cx="1572546" cy="523220"/>
          </a:xfrm>
          <a:prstGeom prst="rect">
            <a:avLst/>
          </a:prstGeom>
        </p:spPr>
        <p:txBody>
          <a:bodyPr wrap="none">
            <a:spAutoFit/>
          </a:bodyPr>
          <a:lstStyle/>
          <a:p>
            <a:r>
              <a:rPr lang="ru-RU" sz="2800" b="1" dirty="0" smtClean="0"/>
              <a:t>  2.Брест.</a:t>
            </a:r>
            <a:endParaRPr lang="ru-RU" sz="2800" b="1" dirty="0"/>
          </a:p>
        </p:txBody>
      </p:sp>
      <p:sp>
        <p:nvSpPr>
          <p:cNvPr id="6" name="Прямоугольник 5"/>
          <p:cNvSpPr/>
          <p:nvPr/>
        </p:nvSpPr>
        <p:spPr>
          <a:xfrm>
            <a:off x="4572000" y="3143248"/>
            <a:ext cx="1590500" cy="523220"/>
          </a:xfrm>
          <a:prstGeom prst="rect">
            <a:avLst/>
          </a:prstGeom>
        </p:spPr>
        <p:txBody>
          <a:bodyPr wrap="none">
            <a:spAutoFit/>
          </a:bodyPr>
          <a:lstStyle/>
          <a:p>
            <a:r>
              <a:rPr lang="ru-RU" sz="2800" b="1" dirty="0" smtClean="0"/>
              <a:t>Украина:</a:t>
            </a:r>
            <a:endParaRPr lang="ru-RU" sz="2800" b="1" dirty="0"/>
          </a:p>
        </p:txBody>
      </p:sp>
      <p:sp>
        <p:nvSpPr>
          <p:cNvPr id="7" name="Прямоугольник 6"/>
          <p:cNvSpPr/>
          <p:nvPr/>
        </p:nvSpPr>
        <p:spPr>
          <a:xfrm>
            <a:off x="2786050" y="3786190"/>
            <a:ext cx="1406154" cy="523220"/>
          </a:xfrm>
          <a:prstGeom prst="rect">
            <a:avLst/>
          </a:prstGeom>
        </p:spPr>
        <p:txBody>
          <a:bodyPr wrap="none">
            <a:spAutoFit/>
          </a:bodyPr>
          <a:lstStyle/>
          <a:p>
            <a:r>
              <a:rPr lang="ru-RU" sz="2800" b="1" dirty="0" smtClean="0"/>
              <a:t>1.Киев; </a:t>
            </a:r>
            <a:endParaRPr lang="ru-RU" sz="2800" b="1" dirty="0"/>
          </a:p>
        </p:txBody>
      </p:sp>
      <p:sp>
        <p:nvSpPr>
          <p:cNvPr id="8" name="Прямоугольник 7"/>
          <p:cNvSpPr/>
          <p:nvPr/>
        </p:nvSpPr>
        <p:spPr>
          <a:xfrm>
            <a:off x="2786050" y="4572008"/>
            <a:ext cx="1739066" cy="523220"/>
          </a:xfrm>
          <a:prstGeom prst="rect">
            <a:avLst/>
          </a:prstGeom>
        </p:spPr>
        <p:txBody>
          <a:bodyPr wrap="none">
            <a:spAutoFit/>
          </a:bodyPr>
          <a:lstStyle/>
          <a:p>
            <a:r>
              <a:rPr lang="ru-RU" sz="2800" b="1" dirty="0" smtClean="0"/>
              <a:t>2. Одесса.</a:t>
            </a:r>
            <a:endParaRPr lang="ru-RU" sz="2800" b="1"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357158" y="2643182"/>
            <a:ext cx="8358246" cy="2214578"/>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ru-RU" sz="3600" kern="10" spc="0" smtClean="0">
                <a:ln w="9525">
                  <a:round/>
                  <a:headEnd/>
                  <a:tailEnd/>
                </a:ln>
                <a:gradFill rotWithShape="0">
                  <a:gsLst>
                    <a:gs pos="0">
                      <a:srgbClr val="FFE701"/>
                    </a:gs>
                    <a:gs pos="100000">
                      <a:srgbClr val="FE3E02"/>
                    </a:gs>
                  </a:gsLst>
                  <a:lin ang="5400000" scaled="1"/>
                </a:gradFill>
                <a:effectLst/>
                <a:latin typeface="Impact"/>
              </a:rPr>
              <a:t>Спасибо за внимание</a:t>
            </a:r>
            <a:endParaRPr lang="ru-RU" sz="3600" kern="10" spc="0">
              <a:ln w="9525">
                <a:round/>
                <a:headEnd/>
                <a:tailEnd/>
              </a:ln>
              <a:gradFill rotWithShape="0">
                <a:gsLst>
                  <a:gs pos="0">
                    <a:srgbClr val="FFE701"/>
                  </a:gs>
                  <a:gs pos="100000">
                    <a:srgbClr val="FE3E02"/>
                  </a:gs>
                </a:gsLst>
                <a:lin ang="5400000" scaled="1"/>
              </a:gradFill>
              <a:effectLst/>
              <a:latin typeface="Impact"/>
            </a:endParaRPr>
          </a:p>
        </p:txBody>
      </p:sp>
    </p:spTree>
  </p:cSld>
  <p:clrMapOvr>
    <a:masterClrMapping/>
  </p:clrMapOvr>
  <p:transition advClick="0"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124754"/>
          </a:xfrm>
          <a:prstGeom prst="rect">
            <a:avLst/>
          </a:prstGeom>
          <a:solidFill>
            <a:schemeClr val="accent6">
              <a:lumMod val="20000"/>
              <a:lumOff val="80000"/>
            </a:schemeClr>
          </a:solidFill>
        </p:spPr>
        <p:txBody>
          <a:bodyPr wrap="square">
            <a:spAutoFit/>
          </a:bodyPr>
          <a:lstStyle/>
          <a:p>
            <a:r>
              <a:rPr lang="ru-RU" sz="2800" b="1" dirty="0" smtClean="0"/>
              <a:t>В годы войны Керчь стала ареной жестоких сражений. Линия фронта четырежды проходила через Керчь. После ожесточённых боёв в ноябре 1941 года немцы захватили город. После отступления советских войск , часть  воинов, вместе с местными жителями (включая детей и стариков) укрылись в </a:t>
            </a:r>
            <a:r>
              <a:rPr lang="ru-RU" sz="2800" b="1" dirty="0" err="1" smtClean="0"/>
              <a:t>Аджимушкайских</a:t>
            </a:r>
            <a:r>
              <a:rPr lang="ru-RU" sz="2800" b="1" dirty="0" smtClean="0"/>
              <a:t> каменоломнях. Где они успешно сражались более полугода. За время войны численность населения города сократилась с 70 тыс. до 6,5 тыс. человек.11 апреля 1944 года Керчь была окончательно освобождена.  В  боях за Керчь 146 человек были удостоены звания Героя Советского Союза, а 21 воинская часть и соединение были удостоены почетного звания «Керченские».В 1973 году Керчи было присвоено звание </a:t>
            </a:r>
            <a:r>
              <a:rPr lang="ru-RU" sz="2800" b="1" dirty="0" smtClean="0">
                <a:hlinkClick r:id="rId2" tooltip="Город-герой"/>
              </a:rPr>
              <a:t>город-герой</a:t>
            </a:r>
            <a:r>
              <a:rPr lang="ru-RU" sz="2800" b="1" dirty="0" smtClean="0"/>
              <a:t>.</a:t>
            </a:r>
            <a:endParaRPr lang="ru-RU" sz="2800" b="1" dirty="0"/>
          </a:p>
        </p:txBody>
      </p:sp>
    </p:spTree>
  </p:cSld>
  <p:clrMapOvr>
    <a:masterClrMapping/>
  </p:clrMapOvr>
  <p:transition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upload.wikimedia.org/wikipedia/ru/thumb/f/f8/%D0%92%D0%9F_%D0%90%D0%B4%D0%B6%D0%B8%D0%BC%D1%83%D1%88%D0%BA%D0%B0%D0%B9.jpg/350px-%D0%92%D0%9F_%D0%90%D0%B4%D0%B6%D0%B8%D0%BC%D1%83%D1%88%D0%BA%D0%B0%D0%B9.jpg">
            <a:hlinkClick r:id="rId2"/>
          </p:cNvPr>
          <p:cNvPicPr/>
          <p:nvPr/>
        </p:nvPicPr>
        <p:blipFill>
          <a:blip r:embed="rId3"/>
          <a:srcRect/>
          <a:stretch>
            <a:fillRect/>
          </a:stretch>
        </p:blipFill>
        <p:spPr bwMode="auto">
          <a:xfrm>
            <a:off x="1000100" y="0"/>
            <a:ext cx="8143900" cy="6000767"/>
          </a:xfrm>
          <a:prstGeom prst="rect">
            <a:avLst/>
          </a:prstGeom>
          <a:noFill/>
          <a:ln w="9525">
            <a:noFill/>
            <a:miter lim="800000"/>
            <a:headEnd/>
            <a:tailEnd/>
          </a:ln>
        </p:spPr>
      </p:pic>
      <p:sp>
        <p:nvSpPr>
          <p:cNvPr id="1025" name="Rectangle 1"/>
          <p:cNvSpPr>
            <a:spLocks noChangeArrowheads="1"/>
          </p:cNvSpPr>
          <p:nvPr/>
        </p:nvSpPr>
        <p:spPr bwMode="auto">
          <a:xfrm>
            <a:off x="0" y="6000769"/>
            <a:ext cx="9144000" cy="95410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5">
                    <a:lumMod val="50000"/>
                  </a:schemeClr>
                </a:solidFill>
                <a:effectLst/>
                <a:latin typeface="Arial" pitchFamily="34" charset="0"/>
                <a:ea typeface="Times New Roman" pitchFamily="18" charset="0"/>
                <a:cs typeface="Arial" pitchFamily="34" charset="0"/>
              </a:rPr>
              <a:t>Композиция над музеем </a:t>
            </a:r>
            <a:r>
              <a:rPr kumimoji="0" lang="ru-RU" sz="2800" b="0" i="0" u="none" strike="noStrike" cap="none" normalizeH="0" baseline="0" dirty="0" smtClean="0">
                <a:ln>
                  <a:noFill/>
                </a:ln>
                <a:solidFill>
                  <a:schemeClr val="accent5">
                    <a:lumMod val="50000"/>
                  </a:schemeClr>
                </a:solidFill>
                <a:effectLst/>
                <a:latin typeface="Calibri" pitchFamily="34" charset="0"/>
                <a:ea typeface="Times New Roman" pitchFamily="18" charset="0"/>
                <a:cs typeface="Times New Roman" pitchFamily="18" charset="0"/>
              </a:rPr>
              <a:t>обороны </a:t>
            </a:r>
            <a:r>
              <a:rPr kumimoji="0" lang="ru-RU" sz="2800" b="0" i="0" u="none" strike="noStrike" cap="none" normalizeH="0" baseline="0" dirty="0" err="1" smtClean="0">
                <a:ln>
                  <a:noFill/>
                </a:ln>
                <a:solidFill>
                  <a:schemeClr val="accent5">
                    <a:lumMod val="50000"/>
                  </a:schemeClr>
                </a:solidFill>
                <a:effectLst/>
                <a:latin typeface="Calibri" pitchFamily="34" charset="0"/>
                <a:ea typeface="Times New Roman" pitchFamily="18" charset="0"/>
                <a:cs typeface="Times New Roman" pitchFamily="18" charset="0"/>
              </a:rPr>
              <a:t>Аджимушкайских</a:t>
            </a:r>
            <a:r>
              <a:rPr kumimoji="0" lang="ru-RU" sz="2800" b="0" i="0" u="none" strike="noStrike" cap="none" normalizeH="0" baseline="0" dirty="0" smtClean="0">
                <a:ln>
                  <a:noFill/>
                </a:ln>
                <a:solidFill>
                  <a:schemeClr val="accent5">
                    <a:lumMod val="50000"/>
                  </a:schemeClr>
                </a:solidFill>
                <a:effectLst/>
                <a:latin typeface="Calibri" pitchFamily="34" charset="0"/>
                <a:ea typeface="Times New Roman" pitchFamily="18" charset="0"/>
                <a:cs typeface="Times New Roman" pitchFamily="18" charset="0"/>
              </a:rPr>
              <a:t> каменоломен</a:t>
            </a:r>
            <a:endParaRPr kumimoji="0" lang="ru-RU" sz="2800" b="0" i="0" u="none" strike="noStrike" cap="none" normalizeH="0" baseline="0" dirty="0" smtClean="0">
              <a:ln>
                <a:noFill/>
              </a:ln>
              <a:solidFill>
                <a:schemeClr val="accent5">
                  <a:lumMod val="50000"/>
                </a:schemeClr>
              </a:solidFill>
              <a:effectLst/>
              <a:latin typeface="Arial" pitchFamily="34" charset="0"/>
              <a:cs typeface="Arial" pitchFamily="34" charset="0"/>
            </a:endParaRPr>
          </a:p>
        </p:txBody>
      </p:sp>
    </p:spTree>
  </p:cSld>
  <p:clrMapOvr>
    <a:masterClrMapping/>
  </p:clrMapOvr>
  <p:transition advClick="0"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938992"/>
          </a:xfrm>
          <a:prstGeom prst="rect">
            <a:avLst/>
          </a:prstGeom>
        </p:spPr>
        <p:txBody>
          <a:bodyPr wrap="square">
            <a:spAutoFit/>
          </a:bodyPr>
          <a:lstStyle/>
          <a:p>
            <a:r>
              <a:rPr lang="ru-RU" sz="4000" b="1" dirty="0" smtClean="0">
                <a:solidFill>
                  <a:schemeClr val="accent6">
                    <a:lumMod val="50000"/>
                  </a:schemeClr>
                </a:solidFill>
              </a:rPr>
              <a:t>С падением этого города фашисты связывали полную победу над нашей страной.</a:t>
            </a:r>
            <a:endParaRPr lang="ru-RU" sz="4000" b="1" dirty="0">
              <a:solidFill>
                <a:schemeClr val="accent6">
                  <a:lumMod val="50000"/>
                </a:schemeClr>
              </a:solidFill>
            </a:endParaRPr>
          </a:p>
        </p:txBody>
      </p:sp>
      <p:sp>
        <p:nvSpPr>
          <p:cNvPr id="3" name="Прямоугольник 2"/>
          <p:cNvSpPr/>
          <p:nvPr/>
        </p:nvSpPr>
        <p:spPr>
          <a:xfrm>
            <a:off x="3500430" y="2285992"/>
            <a:ext cx="5170005" cy="584775"/>
          </a:xfrm>
          <a:prstGeom prst="rect">
            <a:avLst/>
          </a:prstGeom>
          <a:solidFill>
            <a:srgbClr val="FFFF00"/>
          </a:solidFill>
        </p:spPr>
        <p:txBody>
          <a:bodyPr wrap="none">
            <a:spAutoFit/>
          </a:bodyPr>
          <a:lstStyle/>
          <a:p>
            <a:r>
              <a:rPr lang="ru-RU" sz="3200" b="1" dirty="0" smtClean="0"/>
              <a:t>Столица нашей Родины</a:t>
            </a:r>
            <a:endParaRPr lang="ru-RU" sz="3200" b="1" dirty="0"/>
          </a:p>
        </p:txBody>
      </p:sp>
      <p:sp>
        <p:nvSpPr>
          <p:cNvPr id="4" name="Прямоугольник 3"/>
          <p:cNvSpPr/>
          <p:nvPr/>
        </p:nvSpPr>
        <p:spPr>
          <a:xfrm>
            <a:off x="285720" y="3786190"/>
            <a:ext cx="1473480" cy="523220"/>
          </a:xfrm>
          <a:prstGeom prst="rect">
            <a:avLst/>
          </a:prstGeom>
          <a:solidFill>
            <a:schemeClr val="accent6">
              <a:lumMod val="40000"/>
              <a:lumOff val="60000"/>
            </a:schemeClr>
          </a:solidFill>
        </p:spPr>
        <p:txBody>
          <a:bodyPr wrap="none">
            <a:spAutoFit/>
          </a:bodyPr>
          <a:lstStyle/>
          <a:p>
            <a:r>
              <a:rPr lang="ru-RU" sz="2800" b="1" dirty="0" smtClean="0">
                <a:solidFill>
                  <a:srgbClr val="C00000"/>
                </a:solidFill>
              </a:rPr>
              <a:t>1.Киев</a:t>
            </a:r>
            <a:r>
              <a:rPr lang="ru-RU" dirty="0" smtClean="0"/>
              <a:t>. </a:t>
            </a:r>
            <a:endParaRPr lang="ru-RU" dirty="0"/>
          </a:p>
        </p:txBody>
      </p:sp>
      <p:sp>
        <p:nvSpPr>
          <p:cNvPr id="5" name="Прямоугольник 4"/>
          <p:cNvSpPr/>
          <p:nvPr/>
        </p:nvSpPr>
        <p:spPr>
          <a:xfrm>
            <a:off x="5429256" y="3929066"/>
            <a:ext cx="2172390" cy="523220"/>
          </a:xfrm>
          <a:prstGeom prst="rect">
            <a:avLst/>
          </a:prstGeom>
          <a:solidFill>
            <a:schemeClr val="accent6">
              <a:lumMod val="40000"/>
              <a:lumOff val="60000"/>
            </a:schemeClr>
          </a:solidFill>
        </p:spPr>
        <p:txBody>
          <a:bodyPr wrap="none">
            <a:spAutoFit/>
          </a:bodyPr>
          <a:lstStyle/>
          <a:p>
            <a:r>
              <a:rPr lang="ru-RU" sz="2800" b="1" dirty="0" smtClean="0">
                <a:solidFill>
                  <a:srgbClr val="C00000"/>
                </a:solidFill>
              </a:rPr>
              <a:t>2 .Москва. </a:t>
            </a:r>
            <a:endParaRPr lang="ru-RU" sz="2800" b="1" dirty="0">
              <a:solidFill>
                <a:srgbClr val="C00000"/>
              </a:solidFill>
            </a:endParaRPr>
          </a:p>
        </p:txBody>
      </p:sp>
      <p:sp>
        <p:nvSpPr>
          <p:cNvPr id="6" name="Прямоугольник 5"/>
          <p:cNvSpPr/>
          <p:nvPr/>
        </p:nvSpPr>
        <p:spPr>
          <a:xfrm>
            <a:off x="357158" y="5072074"/>
            <a:ext cx="1963999" cy="523220"/>
          </a:xfrm>
          <a:prstGeom prst="rect">
            <a:avLst/>
          </a:prstGeom>
          <a:solidFill>
            <a:schemeClr val="accent6">
              <a:lumMod val="40000"/>
              <a:lumOff val="60000"/>
            </a:schemeClr>
          </a:solidFill>
        </p:spPr>
        <p:txBody>
          <a:bodyPr wrap="none">
            <a:spAutoFit/>
          </a:bodyPr>
          <a:lstStyle/>
          <a:p>
            <a:r>
              <a:rPr lang="ru-RU" sz="2800" b="1" dirty="0" smtClean="0">
                <a:solidFill>
                  <a:srgbClr val="C00000"/>
                </a:solidFill>
              </a:rPr>
              <a:t>3. Минск. </a:t>
            </a:r>
            <a:endParaRPr lang="ru-RU" sz="2800" b="1" dirty="0">
              <a:solidFill>
                <a:srgbClr val="C00000"/>
              </a:solidFill>
            </a:endParaRPr>
          </a:p>
        </p:txBody>
      </p:sp>
      <p:sp>
        <p:nvSpPr>
          <p:cNvPr id="7" name="Прямоугольник 6"/>
          <p:cNvSpPr/>
          <p:nvPr/>
        </p:nvSpPr>
        <p:spPr>
          <a:xfrm>
            <a:off x="5429256" y="5072074"/>
            <a:ext cx="2848857" cy="523220"/>
          </a:xfrm>
          <a:prstGeom prst="rect">
            <a:avLst/>
          </a:prstGeom>
          <a:solidFill>
            <a:schemeClr val="accent6">
              <a:lumMod val="40000"/>
              <a:lumOff val="60000"/>
            </a:schemeClr>
          </a:solidFill>
        </p:spPr>
        <p:txBody>
          <a:bodyPr wrap="none">
            <a:spAutoFit/>
          </a:bodyPr>
          <a:lstStyle/>
          <a:p>
            <a:r>
              <a:rPr lang="ru-RU" sz="2800" b="1" dirty="0" smtClean="0">
                <a:solidFill>
                  <a:srgbClr val="C00000"/>
                </a:solidFill>
              </a:rPr>
              <a:t>4. Красноярск</a:t>
            </a:r>
            <a:r>
              <a:rPr lang="ru-RU" dirty="0" smtClean="0"/>
              <a:t>.</a:t>
            </a:r>
            <a:endParaRPr lang="ru-RU"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93866"/>
          </a:xfrm>
          <a:prstGeom prst="rect">
            <a:avLst/>
          </a:prstGeom>
          <a:solidFill>
            <a:schemeClr val="accent6">
              <a:lumMod val="20000"/>
              <a:lumOff val="80000"/>
            </a:schemeClr>
          </a:solidFill>
        </p:spPr>
        <p:txBody>
          <a:bodyPr wrap="square">
            <a:spAutoFit/>
          </a:bodyPr>
          <a:lstStyle/>
          <a:p>
            <a:r>
              <a:rPr lang="ru-RU" sz="2800" b="1" dirty="0" smtClean="0"/>
              <a:t>Для захвата города была разработана спецоперация под кодовым названием «Тайфун», в соответствии с которой были предприняты два крупных наступления на столицу нашей Родины в октябре и ноябре 1941 г. Силы были неравными. Перевес в численности живой силы и техники был на стороне врага. В результате завязавшейся ожесточенной битвы, которая продолжалась более 200 дней, враг был отброшен к западу от Москвы на 80-250 км. Это событие укрепило дух всего советского народа и Красной Армии, разбило распространяемый гитлеровцами миф о непобедимости их армии.. Указом от 8 мая 1965 г Москве был присвоено  звание </a:t>
            </a:r>
            <a:r>
              <a:rPr lang="ru-RU" sz="2800" b="1" u="sng" dirty="0" smtClean="0">
                <a:solidFill>
                  <a:srgbClr val="0070C0"/>
                </a:solidFill>
              </a:rPr>
              <a:t>Город-герой</a:t>
            </a:r>
            <a:endParaRPr lang="ru-RU" sz="2800" b="1" u="sng" dirty="0">
              <a:solidFill>
                <a:srgbClr val="0070C0"/>
              </a:solidFill>
            </a:endParaRPr>
          </a:p>
        </p:txBody>
      </p:sp>
    </p:spTree>
  </p:cSld>
  <p:clrMapOvr>
    <a:masterClrMapping/>
  </p:clrMapOvr>
  <p:transition advClick="0" advTm="4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82165152.jpg"/>
          <p:cNvPicPr>
            <a:picLocks noChangeAspect="1" noChangeArrowheads="1"/>
          </p:cNvPicPr>
          <p:nvPr/>
        </p:nvPicPr>
        <p:blipFill>
          <a:blip r:embed="rId2" cstate="email">
            <a:lum contrast="10000"/>
          </a:blip>
          <a:srcRect/>
          <a:stretch>
            <a:fillRect/>
          </a:stretch>
        </p:blipFill>
        <p:spPr bwMode="auto">
          <a:xfrm>
            <a:off x="3714745" y="-1"/>
            <a:ext cx="5429256" cy="6909961"/>
          </a:xfrm>
          <a:prstGeom prst="rect">
            <a:avLst/>
          </a:prstGeom>
          <a:noFill/>
        </p:spPr>
      </p:pic>
      <p:sp>
        <p:nvSpPr>
          <p:cNvPr id="3" name="Прямоугольник 2"/>
          <p:cNvSpPr/>
          <p:nvPr/>
        </p:nvSpPr>
        <p:spPr>
          <a:xfrm>
            <a:off x="428596" y="3643314"/>
            <a:ext cx="2297424" cy="2062103"/>
          </a:xfrm>
          <a:prstGeom prst="rect">
            <a:avLst/>
          </a:prstGeom>
          <a:solidFill>
            <a:schemeClr val="accent4">
              <a:lumMod val="40000"/>
              <a:lumOff val="60000"/>
            </a:schemeClr>
          </a:solidFill>
        </p:spPr>
        <p:txBody>
          <a:bodyPr wrap="none">
            <a:spAutoFit/>
          </a:bodyPr>
          <a:lstStyle/>
          <a:p>
            <a:r>
              <a:rPr lang="ru-RU" sz="3200" b="1" dirty="0" smtClean="0"/>
              <a:t>Мемориал </a:t>
            </a:r>
          </a:p>
          <a:p>
            <a:r>
              <a:rPr lang="ru-RU" sz="3200" b="1" dirty="0" smtClean="0"/>
              <a:t>Победы на </a:t>
            </a:r>
          </a:p>
          <a:p>
            <a:r>
              <a:rPr lang="ru-RU" sz="3200" b="1" dirty="0" smtClean="0"/>
              <a:t>Поклонной </a:t>
            </a:r>
          </a:p>
          <a:p>
            <a:r>
              <a:rPr lang="ru-RU" sz="3200" b="1" dirty="0" smtClean="0"/>
              <a:t>горе.</a:t>
            </a:r>
            <a:endParaRPr lang="ru-RU" sz="3200" b="1" dirty="0"/>
          </a:p>
        </p:txBody>
      </p:sp>
    </p:spTree>
  </p:cSld>
  <p:clrMapOvr>
    <a:masterClrMapping/>
  </p:clrMapOvr>
  <p:transition advClick="0" advTm="2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3022</TotalTime>
  <Words>2340</Words>
  <Application>Microsoft Office PowerPoint</Application>
  <PresentationFormat>Экран (4:3)</PresentationFormat>
  <Paragraphs>164</Paragraphs>
  <Slides>49</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1</cp:lastModifiedBy>
  <cp:revision>216</cp:revision>
  <dcterms:modified xsi:type="dcterms:W3CDTF">2015-05-15T09:54:19Z</dcterms:modified>
</cp:coreProperties>
</file>