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55" r:id="rId1"/>
  </p:sldMasterIdLst>
  <p:sldIdLst>
    <p:sldId id="256" r:id="rId2"/>
    <p:sldId id="257" r:id="rId3"/>
    <p:sldId id="258" r:id="rId4"/>
    <p:sldId id="259" r:id="rId5"/>
    <p:sldId id="291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4" r:id="rId28"/>
    <p:sldId id="281" r:id="rId29"/>
    <p:sldId id="282" r:id="rId30"/>
    <p:sldId id="283" r:id="rId31"/>
    <p:sldId id="288" r:id="rId32"/>
    <p:sldId id="286" r:id="rId33"/>
    <p:sldId id="287" r:id="rId34"/>
    <p:sldId id="289" r:id="rId35"/>
    <p:sldId id="292" r:id="rId36"/>
    <p:sldId id="293" r:id="rId37"/>
  </p:sldIdLst>
  <p:sldSz cx="9144000" cy="6858000" type="screen4x3"/>
  <p:notesSz cx="6858000" cy="9144000"/>
  <p:custDataLst>
    <p:tags r:id="rId38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Garamond" pitchFamily="18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Garamond" pitchFamily="18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Garamond" pitchFamily="18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Garamond" pitchFamily="18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Garamond" pitchFamily="18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tags" Target="tags/tag1.xml" /><Relationship Id="rId39" Type="http://schemas.openxmlformats.org/officeDocument/2006/relationships/presProps" Target="presProps.xml" /><Relationship Id="rId4" Type="http://schemas.openxmlformats.org/officeDocument/2006/relationships/slide" Target="slides/slide3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>
  <p:cSld name="Титульный слайд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0" y="0"/>
            <a:ext cx="9140825" cy="6850062"/>
            <a:chExt cx="5758" cy="4315"/>
          </a:xfrm>
        </p:grpSpPr>
        <p:grpSp>
          <p:nvGrpSpPr>
            <p:cNvPr id="2056" name="Group 3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59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l" t="t" r="GT0" b="GT1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0" scaled="1"/>
              </a:gradFill>
              <a:ln w="9525">
                <a:noFill/>
                <a:round/>
              </a:ln>
            </p:spPr>
          </p:sp>
          <p:sp>
            <p:nvSpPr>
              <p:cNvPr id="2060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l" t="t" r="GT0" b="GT1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2700000" scaled="1"/>
              </a:gradFill>
              <a:ln w="9525">
                <a:noFill/>
                <a:round/>
              </a:ln>
            </p:spPr>
          </p:sp>
          <p:sp>
            <p:nvSpPr>
              <p:cNvPr id="2061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l" t="t" r="GT0" b="GT1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</p:sp>
          <p:sp>
            <p:nvSpPr>
              <p:cNvPr id="2062" name="Freeform 7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l" t="t" r="GT0" b="GT1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</p:sp>
          <p:sp>
            <p:nvSpPr>
              <p:cNvPr id="2063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l" t="t" r="GT0" b="GT1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</p:sp>
        </p:grpSp>
        <p:sp>
          <p:nvSpPr>
            <p:cNvPr id="2057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l" t="t" r="GT0" b="GT1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</p:sp>
        <p:sp>
          <p:nvSpPr>
            <p:cNvPr id="2058" name="Freeform 10"/>
            <p:cNvSpPr/>
            <p:nvPr/>
          </p:nvSpPr>
          <p:spPr bwMode="hidden">
            <a:xfrm>
              <a:off x="0" y="0"/>
              <a:ext cx="5758" cy="1776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GT0" b="GT1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53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eaLnBrk="1" hangingPunct="1"/>
            <a:endParaRPr sz="1200">
              <a:latin typeface="Arial"/>
            </a:endParaRPr>
          </a:p>
        </p:txBody>
      </p:sp>
      <p:sp>
        <p:nvSpPr>
          <p:cNvPr id="2054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ctr" eaLnBrk="1" hangingPunct="1"/>
            <a:endParaRPr sz="1200">
              <a:latin typeface="Arial"/>
            </a:endParaRPr>
          </a:p>
        </p:txBody>
      </p:sp>
      <p:sp>
        <p:nvSpPr>
          <p:cNvPr id="2055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r" eaLnBrk="1" hangingPunct="1"/>
            <a:fld id="{D286D714-7AB8-498E-99E7-606926108E76}" type="slidenum">
              <a:rPr sz="1200">
                <a:latin typeface="Arial"/>
              </a:rPr>
              <a:t>*</a:t>
            </a:fld>
            <a:endParaRPr sz="12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eaLnBrk="1" hangingPunct="1"/>
            <a:endParaRPr sz="1200">
              <a:latin typeface="Arial"/>
            </a:endParaRPr>
          </a:p>
        </p:txBody>
      </p:sp>
      <p:sp>
        <p:nvSpPr>
          <p:cNvPr id="0" name="Rectangle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r" eaLnBrk="1" hangingPunct="1"/>
            <a:fld id="{8E356CC1-6578-4F1D-91A7-5ACAD2A505F1}" type="slidenum">
              <a:rPr sz="1200">
                <a:latin typeface="Arial"/>
              </a:rPr>
              <a:t>*</a:t>
            </a:fld>
            <a:endParaRPr sz="1200">
              <a:latin typeface="Arial"/>
            </a:endParaRPr>
          </a:p>
        </p:txBody>
      </p:sp>
      <p:sp>
        <p:nvSpPr>
          <p:cNvPr id="0" name="Rectangle 1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ctr" eaLnBrk="1" hangingPunct="1"/>
            <a:endParaRPr sz="12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eaLnBrk="1" hangingPunct="1"/>
            <a:endParaRPr sz="1200">
              <a:latin typeface="Arial"/>
            </a:endParaRPr>
          </a:p>
        </p:txBody>
      </p:sp>
      <p:sp>
        <p:nvSpPr>
          <p:cNvPr id="0" name="Rectangle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r" eaLnBrk="1" hangingPunct="1"/>
            <a:fld id="{8E356CC1-6578-4F1D-91A7-5ACAD2A505F1}" type="slidenum">
              <a:rPr sz="1200">
                <a:latin typeface="Arial"/>
              </a:rPr>
              <a:t>*</a:t>
            </a:fld>
            <a:endParaRPr sz="1200">
              <a:latin typeface="Arial"/>
            </a:endParaRPr>
          </a:p>
        </p:txBody>
      </p:sp>
      <p:sp>
        <p:nvSpPr>
          <p:cNvPr id="0" name="Rectangle 1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ctr" eaLnBrk="1" hangingPunct="1"/>
            <a:endParaRPr sz="12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eaLnBrk="1" hangingPunct="1"/>
            <a:endParaRPr sz="1200">
              <a:latin typeface="Arial"/>
            </a:endParaRPr>
          </a:p>
        </p:txBody>
      </p:sp>
      <p:sp>
        <p:nvSpPr>
          <p:cNvPr id="0" name="Rectangle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r" eaLnBrk="1" hangingPunct="1"/>
            <a:fld id="{8E356CC1-6578-4F1D-91A7-5ACAD2A505F1}" type="slidenum">
              <a:rPr sz="1200">
                <a:latin typeface="Arial"/>
              </a:rPr>
              <a:t>*</a:t>
            </a:fld>
            <a:endParaRPr sz="1200">
              <a:latin typeface="Arial"/>
            </a:endParaRPr>
          </a:p>
        </p:txBody>
      </p:sp>
      <p:sp>
        <p:nvSpPr>
          <p:cNvPr id="0" name="Rectangle 1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ctr" eaLnBrk="1" hangingPunct="1"/>
            <a:endParaRPr sz="12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eaLnBrk="1" hangingPunct="1"/>
            <a:endParaRPr sz="1200">
              <a:latin typeface="Arial"/>
            </a:endParaRPr>
          </a:p>
        </p:txBody>
      </p:sp>
      <p:sp>
        <p:nvSpPr>
          <p:cNvPr id="0" name="Rectangle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r" eaLnBrk="1" hangingPunct="1"/>
            <a:fld id="{8E356CC1-6578-4F1D-91A7-5ACAD2A505F1}" type="slidenum">
              <a:rPr sz="1200">
                <a:latin typeface="Arial"/>
              </a:rPr>
              <a:t>*</a:t>
            </a:fld>
            <a:endParaRPr sz="1200">
              <a:latin typeface="Arial"/>
            </a:endParaRPr>
          </a:p>
        </p:txBody>
      </p:sp>
      <p:sp>
        <p:nvSpPr>
          <p:cNvPr id="0" name="Rectangle 1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ctr" eaLnBrk="1" hangingPunct="1"/>
            <a:endParaRPr sz="12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eaLnBrk="1" hangingPunct="1"/>
            <a:endParaRPr sz="1200">
              <a:latin typeface="Arial"/>
            </a:endParaRPr>
          </a:p>
        </p:txBody>
      </p:sp>
      <p:sp>
        <p:nvSpPr>
          <p:cNvPr id="0" name="Rectangle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r" eaLnBrk="1" hangingPunct="1"/>
            <a:fld id="{8E356CC1-6578-4F1D-91A7-5ACAD2A505F1}" type="slidenum">
              <a:rPr sz="1200">
                <a:latin typeface="Arial"/>
              </a:rPr>
              <a:t>*</a:t>
            </a:fld>
            <a:endParaRPr sz="1200">
              <a:latin typeface="Arial"/>
            </a:endParaRPr>
          </a:p>
        </p:txBody>
      </p:sp>
      <p:sp>
        <p:nvSpPr>
          <p:cNvPr id="0" name="Rectangle 1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ctr" eaLnBrk="1" hangingPunct="1"/>
            <a:endParaRPr sz="12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eaLnBrk="1" hangingPunct="1"/>
            <a:endParaRPr sz="1200">
              <a:latin typeface="Arial"/>
            </a:endParaRPr>
          </a:p>
        </p:txBody>
      </p:sp>
      <p:sp>
        <p:nvSpPr>
          <p:cNvPr id="0" name="Rectangle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r" eaLnBrk="1" hangingPunct="1"/>
            <a:fld id="{8E356CC1-6578-4F1D-91A7-5ACAD2A505F1}" type="slidenum">
              <a:rPr sz="1200">
                <a:latin typeface="Arial"/>
              </a:rPr>
              <a:t>*</a:t>
            </a:fld>
            <a:endParaRPr sz="1200">
              <a:latin typeface="Arial"/>
            </a:endParaRPr>
          </a:p>
        </p:txBody>
      </p:sp>
      <p:sp>
        <p:nvSpPr>
          <p:cNvPr id="0" name="Rectangle 1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ctr" eaLnBrk="1" hangingPunct="1"/>
            <a:endParaRPr sz="12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eaLnBrk="1" hangingPunct="1"/>
            <a:endParaRPr sz="1200">
              <a:latin typeface="Arial"/>
            </a:endParaRPr>
          </a:p>
        </p:txBody>
      </p:sp>
      <p:sp>
        <p:nvSpPr>
          <p:cNvPr id="0" name="Rectangle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r" eaLnBrk="1" hangingPunct="1"/>
            <a:fld id="{8E356CC1-6578-4F1D-91A7-5ACAD2A505F1}" type="slidenum">
              <a:rPr sz="1200">
                <a:latin typeface="Arial"/>
              </a:rPr>
              <a:t>*</a:t>
            </a:fld>
            <a:endParaRPr sz="1200">
              <a:latin typeface="Arial"/>
            </a:endParaRPr>
          </a:p>
        </p:txBody>
      </p:sp>
      <p:sp>
        <p:nvSpPr>
          <p:cNvPr id="0" name="Rectangle 1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ctr" eaLnBrk="1" hangingPunct="1"/>
            <a:endParaRPr sz="12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0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eaLnBrk="1" hangingPunct="1"/>
            <a:endParaRPr sz="1200">
              <a:latin typeface="Arial"/>
            </a:endParaRPr>
          </a:p>
        </p:txBody>
      </p:sp>
      <p:sp>
        <p:nvSpPr>
          <p:cNvPr id="0" name="Rectangle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r" eaLnBrk="1" hangingPunct="1"/>
            <a:fld id="{8E356CC1-6578-4F1D-91A7-5ACAD2A505F1}" type="slidenum">
              <a:rPr sz="1200">
                <a:latin typeface="Arial"/>
              </a:rPr>
              <a:t>*</a:t>
            </a:fld>
            <a:endParaRPr sz="1200">
              <a:latin typeface="Arial"/>
            </a:endParaRPr>
          </a:p>
        </p:txBody>
      </p:sp>
      <p:sp>
        <p:nvSpPr>
          <p:cNvPr id="0" name="Rectangle 1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ctr" eaLnBrk="1" hangingPunct="1"/>
            <a:endParaRPr sz="12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0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eaLnBrk="1" hangingPunct="1"/>
            <a:endParaRPr sz="1200">
              <a:latin typeface="Arial"/>
            </a:endParaRPr>
          </a:p>
        </p:txBody>
      </p:sp>
      <p:sp>
        <p:nvSpPr>
          <p:cNvPr id="0" name="Rectangle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r" eaLnBrk="1" hangingPunct="1"/>
            <a:fld id="{8E356CC1-6578-4F1D-91A7-5ACAD2A505F1}" type="slidenum">
              <a:rPr sz="1200">
                <a:latin typeface="Arial"/>
              </a:rPr>
              <a:t>*</a:t>
            </a:fld>
            <a:endParaRPr sz="1200">
              <a:latin typeface="Arial"/>
            </a:endParaRPr>
          </a:p>
        </p:txBody>
      </p:sp>
      <p:sp>
        <p:nvSpPr>
          <p:cNvPr id="0" name="Rectangle 1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ctr" eaLnBrk="1" hangingPunct="1"/>
            <a:endParaRPr sz="12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eaLnBrk="1" hangingPunct="1"/>
            <a:endParaRPr sz="1200">
              <a:latin typeface="Arial"/>
            </a:endParaRPr>
          </a:p>
        </p:txBody>
      </p:sp>
      <p:sp>
        <p:nvSpPr>
          <p:cNvPr id="0" name="Rectangle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r" eaLnBrk="1" hangingPunct="1"/>
            <a:fld id="{8E356CC1-6578-4F1D-91A7-5ACAD2A505F1}" type="slidenum">
              <a:rPr sz="1200">
                <a:latin typeface="Arial"/>
              </a:rPr>
              <a:t>*</a:t>
            </a:fld>
            <a:endParaRPr sz="1200">
              <a:latin typeface="Arial"/>
            </a:endParaRPr>
          </a:p>
        </p:txBody>
      </p:sp>
      <p:sp>
        <p:nvSpPr>
          <p:cNvPr id="0" name="Rectangle 1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ctr" eaLnBrk="1" hangingPunct="1"/>
            <a:endParaRPr sz="12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eaLnBrk="1" hangingPunct="1"/>
            <a:endParaRPr sz="1200">
              <a:latin typeface="Arial"/>
            </a:endParaRPr>
          </a:p>
        </p:txBody>
      </p:sp>
      <p:sp>
        <p:nvSpPr>
          <p:cNvPr id="0" name="Rectangle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r" eaLnBrk="1" hangingPunct="1"/>
            <a:fld id="{8E356CC1-6578-4F1D-91A7-5ACAD2A505F1}" type="slidenum">
              <a:rPr sz="1200">
                <a:latin typeface="Arial"/>
              </a:rPr>
              <a:t>*</a:t>
            </a:fld>
            <a:endParaRPr sz="1200">
              <a:latin typeface="Arial"/>
            </a:endParaRPr>
          </a:p>
        </p:txBody>
      </p:sp>
      <p:sp>
        <p:nvSpPr>
          <p:cNvPr id="0" name="Rectangle 1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ctr" eaLnBrk="1" hangingPunct="1"/>
            <a:endParaRPr sz="12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eaLnBrk="1" hangingPunct="1"/>
            <a:endParaRPr sz="1200">
              <a:latin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r" eaLnBrk="1" hangingPunct="1"/>
            <a:fld id="{8E356CC1-6578-4F1D-91A7-5ACAD2A505F1}" type="slidenum">
              <a:rPr sz="1200">
                <a:latin typeface="Arial"/>
              </a:rPr>
              <a:t>*</a:t>
            </a:fld>
            <a:endParaRPr sz="1200">
              <a:latin typeface="Arial"/>
            </a:endParaRPr>
          </a:p>
        </p:txBody>
      </p:sp>
      <p:grpSp>
        <p:nvGrpSpPr>
          <p:cNvPr id="1028" name="Group 4"/>
          <p:cNvGrpSpPr/>
          <p:nvPr/>
        </p:nvGrpSpPr>
        <p:grpSpPr>
          <a:xfrm>
            <a:off x="0" y="0"/>
            <a:ext cx="9140825" cy="6850062"/>
            <a:chExt cx="5758" cy="4315"/>
          </a:xfrm>
        </p:grpSpPr>
        <p:grpSp>
          <p:nvGrpSpPr>
            <p:cNvPr id="1032" name="Group 5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35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l" t="t" r="GT0" b="GT1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0" scaled="1"/>
              </a:gradFill>
              <a:ln w="9525">
                <a:noFill/>
                <a:round/>
              </a:ln>
            </p:spPr>
          </p:sp>
          <p:sp>
            <p:nvSpPr>
              <p:cNvPr id="1036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l" t="t" r="GT0" b="GT1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2700000" scaled="1"/>
              </a:gradFill>
              <a:ln w="9525">
                <a:noFill/>
                <a:round/>
              </a:ln>
            </p:spPr>
          </p:sp>
          <p:sp>
            <p:nvSpPr>
              <p:cNvPr id="1037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l" t="t" r="GT0" b="GT1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</p:sp>
          <p:sp>
            <p:nvSpPr>
              <p:cNvPr id="1038" name="Freeform 9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l" t="t" r="GT0" b="GT1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</p:sp>
          <p:sp>
            <p:nvSpPr>
              <p:cNvPr id="1039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l" t="t" r="GT0" b="GT1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</p:sp>
        </p:grpSp>
        <p:sp>
          <p:nvSpPr>
            <p:cNvPr id="1033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l" t="t" r="GT0" b="GT1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</p:sp>
        <p:sp>
          <p:nvSpPr>
            <p:cNvPr id="1034" name="Freeform 12"/>
            <p:cNvSpPr/>
            <p:nvPr/>
          </p:nvSpPr>
          <p:spPr bwMode="hidden">
            <a:xfrm>
              <a:off x="0" y="0"/>
              <a:ext cx="5758" cy="1776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GT0" b="GT1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</p:sp>
      </p:grpSp>
      <p:sp>
        <p:nvSpPr>
          <p:cNvPr id="10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lvl="0" algn="ctr" eaLnBrk="1" hangingPunct="1"/>
            <a:endParaRPr sz="1200">
              <a:latin typeface="Arial"/>
            </a:endParaRP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1" i="0" u="none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0" sz="3200" b="0" i="0" u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0" sz="2800" b="0" i="0" u="none" baseline="0">
          <a:solidFill>
            <a:schemeClr val="tx1"/>
          </a:solidFill>
          <a:effectLst/>
          <a:latin typeface="+mn-lt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0" sz="2400" b="0" i="0" u="none" baseline="0">
          <a:solidFill>
            <a:schemeClr val="tx1"/>
          </a:solidFill>
          <a:effectLst/>
          <a:latin typeface="+mn-lt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0" sz="2000" b="0" i="0" u="none" baseline="0">
          <a:solidFill>
            <a:schemeClr val="tx1"/>
          </a:solidFill>
          <a:effectLst/>
          <a:latin typeface="+mn-lt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0" sz="2000" b="0" i="0" u="none" baseline="0">
          <a:solidFill>
            <a:schemeClr val="tx1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2.png" /><Relationship Id="rId4" Type="http://schemas.openxmlformats.org/officeDocument/2006/relationships/image" Target="../media/image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hyperlink" Target="../../&#1082;&#1088;&#1099;&#1090;&#1099;&#1081; &#1087;&#1077;&#1088;&#1080;&#1086;&#1076;:" TargetMode="Internal" /><Relationship Id="rId4" Type="http://schemas.openxmlformats.org/officeDocument/2006/relationships/hyperlink" Target="../../&#1072;&#1088;&#1072;&#1078;&#1077;&#1085;&#1080;&#1077; &#1074;&#1080;&#1088;&#1091;&#1089;&#1086;&#1084; &#1042;&#1048;&#1063;:" TargetMode="Internal" /><Relationship Id="rId5" Type="http://schemas.openxmlformats.org/officeDocument/2006/relationships/hyperlink" Target="../../&#1055;&#1048;&#1044;" TargetMode="Internal" /><Relationship Id="rId6" Type="http://schemas.openxmlformats.org/officeDocument/2006/relationships/image" Target="../media/image1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1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1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.png" /><Relationship Id="rId3" Type="http://schemas.openxmlformats.org/officeDocument/2006/relationships/image" Target="../media/image1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1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1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1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png" /><Relationship Id="rId3" Type="http://schemas.openxmlformats.org/officeDocument/2006/relationships/image" Target="../media/image23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png" /><Relationship Id="rId3" Type="http://schemas.openxmlformats.org/officeDocument/2006/relationships/image" Target="../media/image2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.png" /><Relationship Id="rId3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307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03888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-1588"/>
            <a:ext cx="3492500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2" y="1571625"/>
            <a:ext cx="8285162" cy="22320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effectLst/>
                <a:latin typeface="Garamond" pitchFamily="18" charset="0"/>
              </a:defRPr>
            </a:lvl1pPr>
          </a:lstStyle>
          <a:p>
            <a:pPr marL="0" marR="0" lvl="0" indent="0" eaLnBrk="1" hangingPunct="1"/>
            <a:r>
              <a:rPr sz="7200">
                <a:solidFill>
                  <a:schemeClr val="bg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Смертельная угроза человечеству</a:t>
            </a:r>
            <a:endParaRPr sz="7200">
              <a:solidFill>
                <a:schemeClr val="bg2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445125"/>
            <a:ext cx="8496300" cy="10795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kumimoji="0" lang="ru-RU" altLang="en-US" sz="32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kumimoji="0" lang="ru-RU" altLang="en-US" sz="28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kumimoji="0" lang="ru-RU" altLang="en-US" sz="24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Garamond" pitchFamily="18" charset="0"/>
              </a:defRPr>
            </a:lvl5pPr>
          </a:lstStyle>
          <a:p>
            <a:pPr marL="0" marR="0" lvl="0" indent="0" eaLnBrk="1" hangingPunct="1"/>
            <a:r>
              <a:rPr sz="3600" b="1">
                <a:solidFill>
                  <a:schemeClr val="bg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Что нужно знать о ВИЧ и СПИДе?</a:t>
            </a:r>
            <a:endParaRPr sz="3600" b="1">
              <a:solidFill>
                <a:schemeClr val="bg2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marL="0" marR="0" lvl="0" indent="0" eaLnBrk="1" hangingPunct="1"/>
            <a:endParaRPr>
              <a:solidFill>
                <a:schemeClr val="bg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>
    <p:wedg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229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Половым путем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   при вступлении в половые контакты 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со случайными или неизвестными партнерами, 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с лицами, употребляющими наркотики внутривенно, 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с людьми, 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имеющими много 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половых партнеров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3" name="Picture 24" descr="000202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2" y="3644900"/>
            <a:ext cx="4537075" cy="30448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wheel spokes="8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331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31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От инфицированной матери</a:t>
            </a:r>
            <a:endParaRPr sz="4800">
              <a:solidFill>
                <a:schemeClr val="tx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/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внутриутробное заражение во время беременности;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 родах;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 через грудное молоко 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ВИЧ-инфицированной 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матери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7" name="Picture 7" descr="Untitled-1"/>
          <p:cNvPicPr>
            <a:picLocks noChangeAspect="1"/>
          </p:cNvPicPr>
          <p:nvPr/>
        </p:nvPicPr>
        <p:blipFill>
          <a:blip r:embed="rId3"/>
          <a:srcRect l="5974" r="0"/>
          <a:stretch>
            <a:fillRect/>
          </a:stretch>
        </p:blipFill>
        <p:spPr>
          <a:xfrm>
            <a:off x="5692775" y="2708275"/>
            <a:ext cx="3148012" cy="39624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433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3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0"/>
            <a:ext cx="8785225" cy="184467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При внутривенном введении наркотиков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2"/>
            <a:ext cx="8229600" cy="42100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Наркоманы часто пользуются общими шприцами, поэтому риск заражения очень высокий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Первая доза 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может стать 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последней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1" name="Picture 6" descr="Narkoman_2504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3213100"/>
            <a:ext cx="4767262" cy="34369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strips dir="ru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5362" name="Picture 7" descr="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3716338"/>
            <a:ext cx="2970212" cy="29940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15888"/>
            <a:ext cx="8748712" cy="187325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l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При использовании нестерильных медицинских инструментов при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4248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прокалывании ушей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пирсинге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татуировке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6" name="Picture 12" descr="Untitled-6"/>
          <p:cNvPicPr>
            <a:picLocks noChangeAspect="1"/>
          </p:cNvPicPr>
          <p:nvPr/>
        </p:nvPicPr>
        <p:blipFill>
          <a:blip r:embed="rId4"/>
          <a:srcRect r="9557"/>
          <a:stretch>
            <a:fillRect/>
          </a:stretch>
        </p:blipFill>
        <p:spPr>
          <a:xfrm>
            <a:off x="5334000" y="2133600"/>
            <a:ext cx="3503612" cy="44640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strips dir="rd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638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8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785225" cy="185896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При переливании крови, пересадке органов и тканей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3910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от инфицированного донора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9" name="Picture 5" descr="8648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924175"/>
            <a:ext cx="2468562" cy="35512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90" name="Picture 6" descr="p14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838" y="2924175"/>
            <a:ext cx="4762500" cy="35718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wheel spokes="1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74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4638"/>
            <a:ext cx="882015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Как действует вирус СПИДа?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Вирус поражает ту часть иммунной системы человека, которая отвечает за иммунитет, за борьбу с различными инфекциями, попавшими в организм.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3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081088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И что дальше?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2"/>
            <a:ext cx="8964612" cy="58054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организм становится беззащитным перед возбудителями различных инфекций, которые для здоровых людей не представляют опасности; 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развиваются опухоли;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почти всегда поражается нервная система, что приводит к нарушениям мозговой деятельности и к развитию    слабоумия.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945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5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Стадии болезни СПИДа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609600" marR="0" lvl="0" indent="-609600" eaLnBrk="1" hangingPunct="1">
              <a:buFontTx/>
              <a:buAutoNum type="arabicPeriod"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Скрытый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marR="0" lvl="0" indent="-609600" eaLnBrk="1" hangingPunct="1">
              <a:buFontTx/>
              <a:buAutoNum type="arabicPeriod"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Заражение вирусом ВИЧ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marR="0" lvl="0" indent="-609600" eaLnBrk="1" hangingPunct="1">
              <a:buFontTx/>
              <a:buAutoNum type="arabicPeriod"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СПИД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marR="0" lvl="0" indent="-609600" eaLnBrk="1" hangingPunct="1"/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61" name="Picture 5" descr="1251952040_8_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900" y="3213100"/>
            <a:ext cx="3506788" cy="34178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wheel spokes="1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048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  <a:t>Заражение вирусом ВИЧ:</a:t>
            </a:r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 стадия: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	Недельная лихорадка, увеличение лимфоузлов, сыпь. 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Через месяц в крови обнаруживаются                                       антитела к вирусу                                           ВИЧ.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2" y="3429000"/>
            <a:ext cx="2301875" cy="3168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strips dir="ld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150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07" name="Picture 5" descr="pic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3860800"/>
            <a:ext cx="2857500" cy="2867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0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  <a:t>      Скрытый период:</a:t>
            </a:r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 стадия: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	от нескольких недель до                               нескольких лет: язвы на слизистой оболочке, грибковые поражения кожи, похудание, понос,                                 повышенная                                          температура тела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409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l" eaLnBrk="1" hangingPunct="1"/>
            <a:r>
              <a:rPr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Цель:</a:t>
            </a:r>
            <a:endParaRPr>
              <a:solidFill>
                <a:srgbClr val="FF0000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713788" cy="51831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lnSpc>
                <a:spcPct val="90000"/>
              </a:lnSpc>
              <a:buNone/>
            </a:pP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	</a:t>
            </a:r>
            <a: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  <a:t>• сформировать представления о болезни века; </a:t>
            </a:r>
            <a:b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  <a:t>	• познакомить учащихся с основными сведениями о болезни и опасными особенностями ВИЧ-инфекции; </a:t>
            </a:r>
            <a:b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  <a:t>	• сформировать понятие о личной ответственности за свое здоровье; </a:t>
            </a:r>
            <a:b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  <a:t>	• научить оценивать ситуации пребывания в зонах риска и соблюдать меры предосторожности. </a:t>
            </a:r>
            <a:b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ipe dir="d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253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СПИД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3 стадия: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	воспаление легких, опухоли, туберкулез, потеря зрения, слуха, кишечные инфекции, невозможность проглотить пищу, потливость по ночам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355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3555" name="Picture 6" descr="2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333375"/>
            <a:ext cx="3617912" cy="48244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3789362"/>
            <a:ext cx="8229600" cy="26638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СПИД – последняя, смертельная стадия ВИЧ-инфекции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457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8324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Больной резко теряет в весе                             (10% и более), месяцами страдает от повышенной температуры тела,    сильного ночного потоотделения, хронической усталости, увеличения лимфатических узлов,                                постоянного кашля                                                               и расстройства                                            кишечника. 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0" name="Picture 6" descr="kaposisarcomaonaidspati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2" y="4076700"/>
            <a:ext cx="3509962" cy="25304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560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" y="1143000"/>
            <a:ext cx="8229600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В конце концов, наступает момент, когда сопротивляемость организма окончательно утрачивается, обостряются многочисленные болезни (пневмония,                                        рак, инфекционные                            заболевания) и                                              человек умирает.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3"/>
          <a:srcRect l="4962" t="9085" r="7497" b="6079"/>
          <a:stretch>
            <a:fillRect/>
          </a:stretch>
        </p:blipFill>
        <p:spPr>
          <a:xfrm>
            <a:off x="5508625" y="4005262"/>
            <a:ext cx="3168650" cy="25019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plus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662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196975"/>
            <a:ext cx="7920038" cy="55451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ВИЧ нестоек к внешней среде.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Он теряет активность при нагревании до 56 градусов в течение 30 минут.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ВИЧ погибает  при кипячении через 1-3 мин., а также под воздействием дезинфицирующих средств.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765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то же время вирус устойчив к ультрафиолетовым лучам и ионизирующей радиации.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высушенном состоянии ВИЧ может сохраняться в течение нескольких часов или дней.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Источником инфекции является больной человек или вирусоноситель.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endParaRPr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867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428625"/>
            <a:ext cx="8229600" cy="586581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eaLnBrk="1" hangingPunct="1">
              <a:buNone/>
            </a:pPr>
            <a:r>
              <a:rPr sz="20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СПИД</a:t>
            </a:r>
            <a:endParaRPr sz="20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algn="ctr" eaLnBrk="1" hangingPunct="1">
              <a:buNone/>
            </a:pPr>
            <a:r>
              <a:rPr sz="8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Смертельная опасность!!!</a:t>
            </a:r>
            <a:endParaRPr sz="8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969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969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Можно ли вылечиться от ВИЧ?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9036050" cy="53276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lnSpc>
                <a:spcPct val="80000"/>
              </a:lnSpc>
            </a:pPr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Лекарства, действующие на ВИЧ, называются антиретровирусными (АРВ) препаратами. Эти препараты останавливают развитие и размножение вируса и позволяют иммунной системе восстанавливаться.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80000"/>
              </a:lnSpc>
            </a:pPr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В настоящее время АРВ терапия не избавляет организм от ВИЧ, но значительно продлевает жизнь человека с ВИЧ.</a:t>
            </a:r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80000"/>
              </a:lnSpc>
            </a:pPr>
            <a:r>
              <a:rPr b="1">
                <a:effectLst>
                  <a:outerShdw blurRad="38100" dist="38100" dir="2700000" algn="tl">
                    <a:srgbClr val="000000"/>
                  </a:outerShdw>
                </a:effectLst>
              </a:rPr>
              <a:t>Если антиретровирусная терапия начата и не развивается устойчивость к применяемым препаратам, продолжительность жизни больного составляет 22.5 года</a:t>
            </a: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80000"/>
              </a:lnSpc>
            </a:pPr>
            <a:endParaRPr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3072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713788" cy="1354138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ВИЧ – СПИД -                           болезнь поведения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8850" cy="49974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r" eaLnBrk="1" hangingPunct="1">
              <a:buNone/>
            </a:pPr>
            <a:endParaRPr b="1" i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marR="0" lvl="0" indent="-342900" algn="r" eaLnBrk="1" hangingPunct="1">
              <a:buNone/>
            </a:pP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algn="r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Избежать заражения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algn="r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возможно, соблюдая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algn="r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определенные правила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algn="r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безопасного поведения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algn="r" eaLnBrk="1" hangingPunct="1"/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5" name="Picture 7" descr="Untitled-11"/>
          <p:cNvPicPr>
            <a:picLocks noChangeAspect="1"/>
          </p:cNvPicPr>
          <p:nvPr/>
        </p:nvPicPr>
        <p:blipFill>
          <a:blip r:embed="rId3"/>
          <a:srcRect t="10727" b="0"/>
          <a:stretch>
            <a:fillRect/>
          </a:stretch>
        </p:blipFill>
        <p:spPr>
          <a:xfrm>
            <a:off x="395288" y="1700212"/>
            <a:ext cx="3684588" cy="47879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wheel spokes="1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31746" name="Picture 7" descr="Untitled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2492375"/>
            <a:ext cx="3455988" cy="40465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174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174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Ты поступаешь правильно, если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507412" cy="525621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r" eaLnBrk="1" hangingPunct="1"/>
            <a:r>
              <a:rPr b="1" i="1"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не употребляешь наркотики;</a:t>
            </a:r>
            <a:endParaRPr b="1" i="1">
              <a:effectLst>
                <a:outerShdw blurRad="38100" dist="38100" dir="2700000" algn="tl">
                  <a:srgbClr val="000000"/>
                </a:outerShdw>
              </a:effectLst>
              <a:latin typeface="Brush Script MT" pitchFamily="66" charset="0"/>
            </a:endParaRPr>
          </a:p>
          <a:p>
            <a:pPr marL="342900" marR="0" lvl="0" indent="-342900" algn="r" eaLnBrk="1" hangingPunct="1"/>
            <a:r>
              <a:rPr b="1" i="1"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пользуешься одноразовыми шприцами и иглами;</a:t>
            </a:r>
            <a:endParaRPr b="1" i="1">
              <a:effectLst>
                <a:outerShdw blurRad="38100" dist="38100" dir="2700000" algn="tl">
                  <a:srgbClr val="000000"/>
                </a:outerShdw>
              </a:effectLst>
              <a:latin typeface="Brush Script MT" pitchFamily="66" charset="0"/>
            </a:endParaRPr>
          </a:p>
          <a:p>
            <a:pPr marL="342900" marR="0" lvl="0" indent="-342900" algn="r" eaLnBrk="1" hangingPunct="1"/>
            <a:r>
              <a:rPr b="1" i="1"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требуешь использования стерильных инструментов</a:t>
            </a:r>
            <a:r>
              <a:rPr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</a:t>
            </a:r>
            <a:r>
              <a:rPr b="1" i="1"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 при обслуживании в </a:t>
            </a:r>
            <a:r>
              <a:rPr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</a:t>
            </a:r>
            <a:r>
              <a:rPr b="1" i="1"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поликлинике или </a:t>
            </a:r>
            <a:r>
              <a:rPr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                 </a:t>
            </a:r>
            <a:r>
              <a:rPr b="1" i="1"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в салоне красоты;</a:t>
            </a:r>
            <a:endParaRPr b="1" i="1">
              <a:effectLst>
                <a:outerShdw blurRad="38100" dist="38100" dir="2700000" algn="tl">
                  <a:srgbClr val="000000"/>
                </a:outerShdw>
              </a:effectLst>
              <a:latin typeface="Brush Script MT" pitchFamily="66" charset="0"/>
            </a:endParaRPr>
          </a:p>
          <a:p>
            <a:pPr marL="342900" marR="0" lvl="0" indent="-342900" algn="r" eaLnBrk="1" hangingPunct="1"/>
            <a:r>
              <a:rPr b="1" i="1"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верен своему партнеру</a:t>
            </a:r>
            <a:endParaRPr b="1" i="1">
              <a:effectLst>
                <a:outerShdw blurRad="38100" dist="38100" dir="2700000" algn="tl">
                  <a:srgbClr val="000000"/>
                </a:outerShdw>
              </a:effectLst>
              <a:latin typeface="Brush Script MT" pitchFamily="66" charset="0"/>
            </a:endParaRPr>
          </a:p>
          <a:p>
            <a:pPr marL="342900" marR="0" lvl="0" indent="-342900" algn="r" eaLnBrk="1" hangingPunct="1"/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512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7380288" cy="65976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lnSpc>
                <a:spcPct val="90000"/>
              </a:lnSpc>
              <a:buNone/>
            </a:pPr>
            <a: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Сегодня трудно встретить человека, который бы не слышал о ВИЧ и СПИДе. Большинство, правда, уверены в том, что эта проблема их не касается. Чтобы такая уверенность была оправданной, чтобы иметь возможность надежно защитить себя и своих близких, необходимо знать, что представляет собой ВИЧ-инфекция сегодня, в </a:t>
            </a: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XXI</a:t>
            </a: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веке.</a:t>
            </a:r>
            <a:endParaRPr lang="en-US" altLang="en-US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90000"/>
              </a:lnSpc>
              <a:buNone/>
            </a:pPr>
            <a:endParaRPr lang="en-US" altLang="en-US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3277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277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ВИЧ не передается: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13788" cy="544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r" eaLnBrk="1" hangingPunct="1">
              <a:lnSpc>
                <a:spcPct val="90000"/>
              </a:lnSpc>
            </a:pPr>
            <a:r>
              <a:rPr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воздух</a:t>
            </a:r>
            <a:endParaRPr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algn="r" eaLnBrk="1" hangingPunct="1">
              <a:lnSpc>
                <a:spcPct val="90000"/>
              </a:lnSpc>
            </a:pPr>
            <a:r>
              <a:rPr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 разговоре, кашле</a:t>
            </a:r>
            <a:endParaRPr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algn="r" eaLnBrk="1" hangingPunct="1">
              <a:lnSpc>
                <a:spcPct val="90000"/>
              </a:lnSpc>
            </a:pPr>
            <a:r>
              <a:rPr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пищу</a:t>
            </a:r>
            <a:endParaRPr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algn="r" eaLnBrk="1" hangingPunct="1">
              <a:lnSpc>
                <a:spcPct val="90000"/>
              </a:lnSpc>
            </a:pPr>
            <a:r>
              <a:rPr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рукопожатие</a:t>
            </a:r>
            <a:endParaRPr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algn="r" eaLnBrk="1" hangingPunct="1">
              <a:lnSpc>
                <a:spcPct val="90000"/>
              </a:lnSpc>
            </a:pPr>
            <a:r>
              <a:rPr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поцелуй</a:t>
            </a:r>
            <a:endParaRPr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90000"/>
              </a:lnSpc>
            </a:pPr>
            <a:r>
              <a:rPr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 пользовании общей посудой </a:t>
            </a:r>
            <a:endParaRPr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90000"/>
              </a:lnSpc>
            </a:pPr>
            <a:r>
              <a:rPr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 купании в бассейне, душе</a:t>
            </a:r>
            <a:endParaRPr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90000"/>
              </a:lnSpc>
            </a:pPr>
            <a:r>
              <a:rPr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спортивные предметы</a:t>
            </a:r>
            <a:endParaRPr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90000"/>
              </a:lnSpc>
            </a:pPr>
            <a:r>
              <a:rPr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домашних животных</a:t>
            </a:r>
            <a:endParaRPr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90000"/>
              </a:lnSpc>
            </a:pPr>
            <a:r>
              <a:rPr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укусы насекомых</a:t>
            </a:r>
            <a:endParaRPr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90000"/>
              </a:lnSpc>
            </a:pPr>
            <a:r>
              <a:rPr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 уходе за больными</a:t>
            </a:r>
            <a:endParaRPr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90000"/>
              </a:lnSpc>
            </a:pPr>
            <a:endParaRPr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3" name="Picture 10"/>
          <p:cNvPicPr>
            <a:picLocks noChangeAspect="1"/>
          </p:cNvPicPr>
          <p:nvPr/>
        </p:nvPicPr>
        <p:blipFill>
          <a:blip r:embed="rId3"/>
          <a:srcRect l="960" r="0"/>
          <a:stretch>
            <a:fillRect/>
          </a:stretch>
        </p:blipFill>
        <p:spPr>
          <a:xfrm>
            <a:off x="6011862" y="3860800"/>
            <a:ext cx="2997200" cy="28146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2774" name="Picture 6" descr="1431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055688"/>
            <a:ext cx="3529012" cy="26416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СПИД     неизлечим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057400" marR="0" lvl="4" indent="-228600" algn="r" eaLnBrk="1" hangingPunct="1">
              <a:lnSpc>
                <a:spcPct val="90000"/>
              </a:lnSpc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Только не думай, что тебя это не касается: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057400" marR="0" lvl="4" indent="-228600" algn="r" eaLnBrk="1" hangingPunct="1">
              <a:lnSpc>
                <a:spcPct val="90000"/>
              </a:lnSpc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 самом «мягком» 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057400" marR="0" lvl="4" indent="-228600" algn="r" eaLnBrk="1" hangingPunct="1">
              <a:lnSpc>
                <a:spcPct val="90000"/>
              </a:lnSpc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сценарии развития эпидемии в течение ближайших 10 лет ВИЧ могут заразиться 3 – 5 миллионов россиян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796" name="Picture 5" descr="t_38_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349500"/>
            <a:ext cx="3352800" cy="43132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3481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48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l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Вывод: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006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СПИД – опасное и коварное заболевание, которое вызывается вирусом иммунодефицита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СПИД распространяется из-за нашего невежества, а также нежелания изменить нормы своего поведения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Лозунг «Не погибни из-за невежества!» должен стать нормой жизни для каждого человека!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3584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584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Молодые люди  должны знать,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что лучший способ избежать заражения ВИЧ – это воздержание от секса до тех пор, пока они не станут взрослыми и будут готовы создать семью или осознанные и основанные на взаимном доверии отношения с партнерами.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endParaRPr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3686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214312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686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2" y="214312"/>
            <a:ext cx="8229600" cy="119697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вправе выбирать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964612" cy="54006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lnSpc>
                <a:spcPct val="90000"/>
              </a:lnSpc>
              <a:buNone/>
            </a:pPr>
            <a:r>
              <a:rPr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свой стиль поведения, но юноши и девушки должны помнить, что раннее начало взрослой жизни несет с собой и взрослые проблемы -                                прерывание дальнейшего                             образования, несбывшиеся                          надежды и невыполненные                 планы.</a:t>
            </a:r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90000"/>
              </a:lnSpc>
              <a:buNone/>
            </a:pPr>
            <a:r>
              <a:rPr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Стоит ли рисковать?</a:t>
            </a:r>
            <a:endParaRPr sz="5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algn="ctr" eaLnBrk="1" hangingPunct="1">
              <a:lnSpc>
                <a:spcPct val="90000"/>
              </a:lnSpc>
              <a:buNone/>
            </a:pP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90000"/>
              </a:lnSpc>
              <a:buNone/>
            </a:pPr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9" name="Picture 5" descr="post-19-11019167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088" y="3068638"/>
            <a:ext cx="2462212" cy="35861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wheel spokes="2"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7890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/>
            <a:r>
              <a:rPr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Нас миллионы.</a:t>
            </a:r>
            <a:endParaRPr sz="44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Мы выбираем дороги, а дороги выбирают нас. Среди нас есть люди, живущие с ВИЧ. </a:t>
            </a:r>
            <a:endParaRPr sz="44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И мы можем свободно общаться, работать, дружить. Потому что общение с людьми, живущими с </a:t>
            </a:r>
            <a:r>
              <a:rPr sz="4400" i="1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ВИЧ, БЕЗОПАСНО!!!</a:t>
            </a:r>
            <a:endParaRPr sz="4400">
              <a:solidFill>
                <a:srgbClr val="FF0000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3891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0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15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eaLnBrk="1" hangingPunct="1">
              <a:buNone/>
            </a:pPr>
            <a:r>
              <a:rPr sz="7200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Все в твоих руках</a:t>
            </a:r>
            <a:endParaRPr sz="7200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pic>
        <p:nvPicPr>
          <p:cNvPr id="38916" name="Picture 4" descr="J02895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1357312"/>
            <a:ext cx="7143750" cy="52212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614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6491288" cy="57927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На пороге тысячелетий наступает  момент, когда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Мы за все бываем в ответе, перелистывая года,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Человек, покоривший небо, чудо техники изобретая, 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Приобщаясь к дурным привычкам о здоровье своем забывает.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42875" y="357188"/>
            <a:ext cx="8658225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• Сегодня в мире ВИЧ/СПИДом больны </a:t>
            </a:r>
            <a:r>
              <a:rPr sz="2800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более 40 млн человек </a:t>
            </a:r>
            <a:br>
              <a:rPr sz="2800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</a:b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• Каждую минуту в мире примерно </a:t>
            </a:r>
            <a:r>
              <a:rPr sz="2800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11 человек заражаются ВИЧ. </a:t>
            </a:r>
            <a:b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• В России официально зарегистрировано почти </a:t>
            </a:r>
            <a:r>
              <a:rPr sz="2800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300 тыс. ВИЧ-инфицированных,</a:t>
            </a: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но предполагается, что их по крайней мере в три раза больше. </a:t>
            </a:r>
            <a:b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• 80% ВИЧ-инфицированных в России - </a:t>
            </a:r>
            <a:r>
              <a:rPr sz="2800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молодежь от 14 до 29 лет. </a:t>
            </a:r>
            <a:b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Это данные официальной статистики. Но, скорее всего, ВИЧ-инфицированных гораздо больше. Многие живут с ВИЧ, даже не подозревая об этом. Они не сдавали анализы и, соответственно, нигде не зарегистрированы. </a:t>
            </a:r>
            <a:endParaRPr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819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" y="642938"/>
            <a:ext cx="8229600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buNone/>
            </a:pPr>
            <a:r>
              <a:rPr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– вирус (крошечный   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организм, микроб)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иммунодефицита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buNone/>
            </a:pPr>
            <a:r>
              <a:rPr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– человека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6" name="Picture 7" descr="aids_spi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3933825"/>
            <a:ext cx="3025775" cy="26955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921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2"/>
            <a:ext cx="8229600" cy="50736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>
              <a:lnSpc>
                <a:spcPct val="80000"/>
              </a:lnSpc>
              <a:buNone/>
            </a:pPr>
            <a:r>
              <a:rPr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  </a:t>
            </a: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– синдром (картина болезни)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80000"/>
              </a:lnSpc>
              <a:buNone/>
            </a:pPr>
            <a:r>
              <a:rPr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– приобретенного (полученного 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80000"/>
              </a:lnSpc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при заражении)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80000"/>
              </a:lnSpc>
              <a:buNone/>
            </a:pPr>
            <a:r>
              <a:rPr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– иммуно- (невосприимчивость, 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80000"/>
              </a:lnSpc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защита от инфекций)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80000"/>
              </a:lnSpc>
              <a:buNone/>
            </a:pPr>
            <a:r>
              <a:rPr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Д  </a:t>
            </a: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– дефицита (недостаток, 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80000"/>
              </a:lnSpc>
              <a:buNone/>
            </a:pPr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недостаточное количество) 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>
              <a:lnSpc>
                <a:spcPct val="80000"/>
              </a:lnSpc>
            </a:pP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024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Гипотезы происхождения вируса</a:t>
            </a:r>
            <a:endParaRPr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43211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lang="ru-RU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Мартышки в Африке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Бактериологическое оружие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r>
              <a:rPr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Мог существовать с древности</a:t>
            </a:r>
            <a:endParaRPr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marR="0" lvl="0" indent="-342900" eaLnBrk="1" hangingPunct="1"/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split dir="in"/>
      </p:transition>
    </mc:Choice>
    <mc:Fallback>
      <p:transition>
        <p:split dir="in"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126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1588"/>
            <a:ext cx="2195512" cy="685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6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81525"/>
            <a:ext cx="8229600" cy="187166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1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eaLnBrk="1" hangingPunct="1"/>
            <a:r>
              <a:rPr sz="6000">
                <a:effectLst>
                  <a:outerShdw blurRad="38100" dist="38100" dir="2700000" algn="tl">
                    <a:srgbClr val="000000"/>
                  </a:outerShdw>
                </a:effectLst>
              </a:rPr>
              <a:t>Как передаётся болезнь?</a:t>
            </a:r>
            <a:endParaRPr sz="6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68" name="Picture 7" descr="1072099734248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476250"/>
            <a:ext cx="5761038" cy="41195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pull dir="rd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>1</Company>
  <PresentationFormat>On-screen Show (4:3)</PresentationFormat>
  <Paragraphs>124</Paragraphs>
  <Slides>36</Slides>
  <Notes>0</Notes>
  <TotalTime>315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37">
      <vt:lpstr>Течение</vt:lpstr>
      <vt:lpstr>Смертельная угроза человечеству</vt:lpstr>
      <vt:lpstr>Цель:</vt:lpstr>
      <vt:lpstr>Slide 3</vt:lpstr>
      <vt:lpstr>Slide 4</vt:lpstr>
      <vt:lpstr>Slide 5</vt:lpstr>
      <vt:lpstr>Slide 6</vt:lpstr>
      <vt:lpstr>Slide 7</vt:lpstr>
      <vt:lpstr>Гипотезы происхождения вируса</vt:lpstr>
      <vt:lpstr>Как передаётся болезнь?</vt:lpstr>
      <vt:lpstr>Половым путем</vt:lpstr>
      <vt:lpstr>От инфицированной матери</vt:lpstr>
      <vt:lpstr>При внутривенном введении наркотиков</vt:lpstr>
      <vt:lpstr>При использовании нестерильных медицинских инструментов при</vt:lpstr>
      <vt:lpstr>При переливании крови, пересадке органов и тканей</vt:lpstr>
      <vt:lpstr>Как действует вирус СПИДа?</vt:lpstr>
      <vt:lpstr>И что дальше?</vt:lpstr>
      <vt:lpstr>Стадии болезни СПИДа</vt:lpstr>
      <vt:lpstr>Заражение вирусом ВИЧ:</vt:lpstr>
      <vt:lpstr>      Скрытый период:</vt:lpstr>
      <vt:lpstr>СПИД</vt:lpstr>
      <vt:lpstr>СПИД – последняя, смертельная стадия ВИЧ-инфекции</vt:lpstr>
      <vt:lpstr>Slide 22</vt:lpstr>
      <vt:lpstr>Slide 23</vt:lpstr>
      <vt:lpstr>Slide 24</vt:lpstr>
      <vt:lpstr>Slide 25</vt:lpstr>
      <vt:lpstr>Slide 26</vt:lpstr>
      <vt:lpstr>Можно ли вылечиться от ВИЧ?</vt:lpstr>
      <vt:lpstr>ВИЧ – СПИД -                           болезнь поведения</vt:lpstr>
      <vt:lpstr>Ты поступаешь правильно, если</vt:lpstr>
      <vt:lpstr>ВИЧ не передается:</vt:lpstr>
      <vt:lpstr>СПИД     неизлечим</vt:lpstr>
      <vt:lpstr>Вывод:</vt:lpstr>
      <vt:lpstr>Молодые люди  должны знать,</vt:lpstr>
      <vt:lpstr>Каждый вправе выбирать</vt:lpstr>
      <vt:lpstr>Slide 35</vt:lpstr>
      <vt:lpstr>Slide 36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Смертельная угроза человечеству</dc:title>
  <cp:revision>11</cp:revision>
  <dcterms:created xsi:type="dcterms:W3CDTF">2009-11-24T06:46:37Z</dcterms:created>
  <dcterms:modified xsi:type="dcterms:W3CDTF">2019-12-02T07:23:40Z</dcterms:modified>
</cp:coreProperties>
</file>